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10" r:id="rId5"/>
  </p:sldMasterIdLst>
  <p:notesMasterIdLst>
    <p:notesMasterId r:id="rId21"/>
  </p:notesMasterIdLst>
  <p:handoutMasterIdLst>
    <p:handoutMasterId r:id="rId22"/>
  </p:handoutMasterIdLst>
  <p:sldIdLst>
    <p:sldId id="1367" r:id="rId6"/>
    <p:sldId id="1451" r:id="rId7"/>
    <p:sldId id="1453" r:id="rId8"/>
    <p:sldId id="1454" r:id="rId9"/>
    <p:sldId id="1476" r:id="rId10"/>
    <p:sldId id="1455" r:id="rId11"/>
    <p:sldId id="1479" r:id="rId12"/>
    <p:sldId id="1475" r:id="rId13"/>
    <p:sldId id="1491" r:id="rId14"/>
    <p:sldId id="1492" r:id="rId15"/>
    <p:sldId id="1493" r:id="rId16"/>
    <p:sldId id="1490" r:id="rId17"/>
    <p:sldId id="1494" r:id="rId18"/>
    <p:sldId id="1489" r:id="rId19"/>
    <p:sldId id="1444" r:id="rId2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3F27"/>
    <a:srgbClr val="FFFFFF"/>
    <a:srgbClr val="505050"/>
    <a:srgbClr val="107C10"/>
    <a:srgbClr val="000000"/>
    <a:srgbClr val="323232"/>
    <a:srgbClr val="5C2D91"/>
    <a:srgbClr val="32145A"/>
    <a:srgbClr val="00BCF2"/>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391" autoAdjust="0"/>
    <p:restoredTop sz="69079" autoAdjust="0"/>
  </p:normalViewPr>
  <p:slideViewPr>
    <p:cSldViewPr>
      <p:cViewPr varScale="1">
        <p:scale>
          <a:sx n="62" d="100"/>
          <a:sy n="62" d="100"/>
        </p:scale>
        <p:origin x="656" y="56"/>
      </p:cViewPr>
      <p:guideLst/>
    </p:cSldViewPr>
  </p:slideViewPr>
  <p:outlineViewPr>
    <p:cViewPr>
      <p:scale>
        <a:sx n="33" d="100"/>
        <a:sy n="33" d="100"/>
      </p:scale>
      <p:origin x="0" y="-14442"/>
    </p:cViewPr>
  </p:outlineViewPr>
  <p:notesTextViewPr>
    <p:cViewPr>
      <p:scale>
        <a:sx n="100" d="100"/>
        <a:sy n="100" d="100"/>
      </p:scale>
      <p:origin x="0" y="0"/>
    </p:cViewPr>
  </p:notesTextViewPr>
  <p:sorterViewPr>
    <p:cViewPr>
      <p:scale>
        <a:sx n="75" d="100"/>
        <a:sy n="75" d="100"/>
      </p:scale>
      <p:origin x="0" y="-2292"/>
    </p:cViewPr>
  </p:sorterViewPr>
  <p:notesViewPr>
    <p:cSldViewPr showGuides="1">
      <p:cViewPr>
        <p:scale>
          <a:sx n="100" d="100"/>
          <a:sy n="100" d="100"/>
        </p:scale>
        <p:origin x="2616"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76F377-DEDB-47DE-89CA-7ACD097F38EF}" type="doc">
      <dgm:prSet loTypeId="urn:microsoft.com/office/officeart/2005/8/layout/hProcess11" loCatId="process" qsTypeId="urn:microsoft.com/office/officeart/2005/8/quickstyle/simple1" qsCatId="simple" csTypeId="urn:microsoft.com/office/officeart/2005/8/colors/accent1_2" csCatId="accent1" phldr="1"/>
      <dgm:spPr/>
    </dgm:pt>
    <dgm:pt modelId="{20D4CDDA-9B0C-4934-A711-706E195FD71A}">
      <dgm:prSet phldrT="[Text]"/>
      <dgm:spPr/>
      <dgm:t>
        <a:bodyPr/>
        <a:lstStyle/>
        <a:p>
          <a:r>
            <a:rPr lang="en-US" dirty="0"/>
            <a:t>Tinkerer</a:t>
          </a:r>
        </a:p>
      </dgm:t>
    </dgm:pt>
    <dgm:pt modelId="{45C07919-841B-4D02-A684-7A6B79294936}" type="parTrans" cxnId="{6B0B2E36-B115-4538-8EC3-1A744E57A22E}">
      <dgm:prSet/>
      <dgm:spPr/>
      <dgm:t>
        <a:bodyPr/>
        <a:lstStyle/>
        <a:p>
          <a:endParaRPr lang="en-US"/>
        </a:p>
      </dgm:t>
    </dgm:pt>
    <dgm:pt modelId="{2D19C796-6845-4062-AB7F-296BD41B5E3E}" type="sibTrans" cxnId="{6B0B2E36-B115-4538-8EC3-1A744E57A22E}">
      <dgm:prSet/>
      <dgm:spPr/>
      <dgm:t>
        <a:bodyPr/>
        <a:lstStyle/>
        <a:p>
          <a:endParaRPr lang="en-US"/>
        </a:p>
      </dgm:t>
    </dgm:pt>
    <dgm:pt modelId="{848E195E-B065-4D55-901D-C67868F09D8E}">
      <dgm:prSet phldrT="[Text]"/>
      <dgm:spPr/>
      <dgm:t>
        <a:bodyPr/>
        <a:lstStyle/>
        <a:p>
          <a:r>
            <a:rPr lang="en-US" dirty="0"/>
            <a:t>Education</a:t>
          </a:r>
        </a:p>
      </dgm:t>
    </dgm:pt>
    <dgm:pt modelId="{D26556DB-3522-45F6-BBD2-0B1735857CEB}" type="parTrans" cxnId="{C2337920-C8E1-43AB-8E9E-A4D10AFA9E27}">
      <dgm:prSet/>
      <dgm:spPr/>
      <dgm:t>
        <a:bodyPr/>
        <a:lstStyle/>
        <a:p>
          <a:endParaRPr lang="en-US"/>
        </a:p>
      </dgm:t>
    </dgm:pt>
    <dgm:pt modelId="{93173EA5-D150-45FC-9AE9-0B91DAA7F446}" type="sibTrans" cxnId="{C2337920-C8E1-43AB-8E9E-A4D10AFA9E27}">
      <dgm:prSet/>
      <dgm:spPr/>
      <dgm:t>
        <a:bodyPr/>
        <a:lstStyle/>
        <a:p>
          <a:endParaRPr lang="en-US"/>
        </a:p>
      </dgm:t>
    </dgm:pt>
    <dgm:pt modelId="{153A7FFE-DCB7-42A4-AECC-51309B050E26}">
      <dgm:prSet phldrT="[Text]"/>
      <dgm:spPr/>
      <dgm:t>
        <a:bodyPr/>
        <a:lstStyle/>
        <a:p>
          <a:r>
            <a:rPr lang="en-US" dirty="0"/>
            <a:t>Hobbyist</a:t>
          </a:r>
        </a:p>
      </dgm:t>
    </dgm:pt>
    <dgm:pt modelId="{54F9FC9B-F767-41DE-A9CD-B88F577D7E09}" type="parTrans" cxnId="{A5C11650-FE5A-46E2-BCA1-840EEB630FB7}">
      <dgm:prSet/>
      <dgm:spPr/>
      <dgm:t>
        <a:bodyPr/>
        <a:lstStyle/>
        <a:p>
          <a:endParaRPr lang="en-US"/>
        </a:p>
      </dgm:t>
    </dgm:pt>
    <dgm:pt modelId="{B65CCBD8-7397-4CD9-8B0A-B71ED7A88FBF}" type="sibTrans" cxnId="{A5C11650-FE5A-46E2-BCA1-840EEB630FB7}">
      <dgm:prSet/>
      <dgm:spPr/>
      <dgm:t>
        <a:bodyPr/>
        <a:lstStyle/>
        <a:p>
          <a:endParaRPr lang="en-US"/>
        </a:p>
      </dgm:t>
    </dgm:pt>
    <dgm:pt modelId="{65B647F3-B091-4019-88BB-853E47235F24}">
      <dgm:prSet phldrT="[Text]"/>
      <dgm:spPr/>
      <dgm:t>
        <a:bodyPr/>
        <a:lstStyle/>
        <a:p>
          <a:r>
            <a:rPr lang="en-US" dirty="0" err="1"/>
            <a:t>Prototyper</a:t>
          </a:r>
          <a:endParaRPr lang="en-US" dirty="0"/>
        </a:p>
        <a:p>
          <a:r>
            <a:rPr lang="en-US" dirty="0"/>
            <a:t>(personal, Enterprise, etc.)</a:t>
          </a:r>
        </a:p>
      </dgm:t>
    </dgm:pt>
    <dgm:pt modelId="{51D52C18-4BCC-4C7D-B3D3-2012DD053698}" type="parTrans" cxnId="{AC967258-7ABB-49E5-AB39-88D9B564C430}">
      <dgm:prSet/>
      <dgm:spPr/>
      <dgm:t>
        <a:bodyPr/>
        <a:lstStyle/>
        <a:p>
          <a:endParaRPr lang="en-US"/>
        </a:p>
      </dgm:t>
    </dgm:pt>
    <dgm:pt modelId="{9E62CCAB-A2B0-4F77-BDA8-981FF441CC25}" type="sibTrans" cxnId="{AC967258-7ABB-49E5-AB39-88D9B564C430}">
      <dgm:prSet/>
      <dgm:spPr/>
      <dgm:t>
        <a:bodyPr/>
        <a:lstStyle/>
        <a:p>
          <a:endParaRPr lang="en-US"/>
        </a:p>
      </dgm:t>
    </dgm:pt>
    <dgm:pt modelId="{904A1605-B138-4A1E-A023-850B018F4CD7}">
      <dgm:prSet phldrT="[Text]"/>
      <dgm:spPr/>
      <dgm:t>
        <a:bodyPr/>
        <a:lstStyle/>
        <a:p>
          <a:r>
            <a:rPr lang="en-US" dirty="0"/>
            <a:t>Small Scale Production / Crowd Funding</a:t>
          </a:r>
        </a:p>
      </dgm:t>
    </dgm:pt>
    <dgm:pt modelId="{B921D1A7-D9C0-4B06-879A-1BAC2F0E278C}" type="parTrans" cxnId="{C4E7F8B2-A194-4F90-8030-98FF4DAC485A}">
      <dgm:prSet/>
      <dgm:spPr/>
      <dgm:t>
        <a:bodyPr/>
        <a:lstStyle/>
        <a:p>
          <a:endParaRPr lang="en-US"/>
        </a:p>
      </dgm:t>
    </dgm:pt>
    <dgm:pt modelId="{25D77A78-08C3-4C97-8973-1C92310A7A69}" type="sibTrans" cxnId="{C4E7F8B2-A194-4F90-8030-98FF4DAC485A}">
      <dgm:prSet/>
      <dgm:spPr/>
      <dgm:t>
        <a:bodyPr/>
        <a:lstStyle/>
        <a:p>
          <a:endParaRPr lang="en-US"/>
        </a:p>
      </dgm:t>
    </dgm:pt>
    <dgm:pt modelId="{807626DB-6847-458F-87F3-A8F83FB44DA6}">
      <dgm:prSet phldrT="[Text]"/>
      <dgm:spPr/>
      <dgm:t>
        <a:bodyPr/>
        <a:lstStyle/>
        <a:p>
          <a:r>
            <a:rPr lang="en-US" dirty="0"/>
            <a:t>Large Scale Production/ Enterprise</a:t>
          </a:r>
        </a:p>
      </dgm:t>
    </dgm:pt>
    <dgm:pt modelId="{72804ADE-E5BA-4298-9617-06B57858B898}" type="parTrans" cxnId="{B8E1ADF9-F891-47BC-BAD7-0F850F8F8CA7}">
      <dgm:prSet/>
      <dgm:spPr/>
      <dgm:t>
        <a:bodyPr/>
        <a:lstStyle/>
        <a:p>
          <a:endParaRPr lang="en-US"/>
        </a:p>
      </dgm:t>
    </dgm:pt>
    <dgm:pt modelId="{77733AFF-CF4F-40A9-8F1E-2EBD91DC713E}" type="sibTrans" cxnId="{B8E1ADF9-F891-47BC-BAD7-0F850F8F8CA7}">
      <dgm:prSet/>
      <dgm:spPr/>
      <dgm:t>
        <a:bodyPr/>
        <a:lstStyle/>
        <a:p>
          <a:endParaRPr lang="en-US"/>
        </a:p>
      </dgm:t>
    </dgm:pt>
    <dgm:pt modelId="{9DB1033B-9FB6-45F9-AE24-2A3621612578}" type="pres">
      <dgm:prSet presAssocID="{6C76F377-DEDB-47DE-89CA-7ACD097F38EF}" presName="Name0" presStyleCnt="0">
        <dgm:presLayoutVars>
          <dgm:dir/>
          <dgm:resizeHandles val="exact"/>
        </dgm:presLayoutVars>
      </dgm:prSet>
      <dgm:spPr/>
    </dgm:pt>
    <dgm:pt modelId="{6DA58402-1083-4312-96D0-F898834FAD7D}" type="pres">
      <dgm:prSet presAssocID="{6C76F377-DEDB-47DE-89CA-7ACD097F38EF}" presName="arrow" presStyleLbl="bgShp" presStyleIdx="0" presStyleCnt="1"/>
      <dgm:spPr>
        <a:solidFill>
          <a:schemeClr val="tx2">
            <a:lumMod val="60000"/>
            <a:lumOff val="40000"/>
          </a:schemeClr>
        </a:solidFill>
      </dgm:spPr>
    </dgm:pt>
    <dgm:pt modelId="{9837CFDD-73C9-4CEC-B05F-701F1ADF80C7}" type="pres">
      <dgm:prSet presAssocID="{6C76F377-DEDB-47DE-89CA-7ACD097F38EF}" presName="points" presStyleCnt="0"/>
      <dgm:spPr/>
    </dgm:pt>
    <dgm:pt modelId="{5C0B1EDE-D696-48BF-98E9-C637AFEAAE9C}" type="pres">
      <dgm:prSet presAssocID="{20D4CDDA-9B0C-4934-A711-706E195FD71A}" presName="compositeA" presStyleCnt="0"/>
      <dgm:spPr/>
    </dgm:pt>
    <dgm:pt modelId="{A007BB0E-9E78-42A5-9CC1-1B066372A412}" type="pres">
      <dgm:prSet presAssocID="{20D4CDDA-9B0C-4934-A711-706E195FD71A}" presName="textA" presStyleLbl="revTx" presStyleIdx="0" presStyleCnt="6">
        <dgm:presLayoutVars>
          <dgm:bulletEnabled val="1"/>
        </dgm:presLayoutVars>
      </dgm:prSet>
      <dgm:spPr/>
    </dgm:pt>
    <dgm:pt modelId="{11B1B649-0D1A-4B00-9A72-5CA4E6A699AF}" type="pres">
      <dgm:prSet presAssocID="{20D4CDDA-9B0C-4934-A711-706E195FD71A}" presName="circleA" presStyleLbl="node1" presStyleIdx="0" presStyleCnt="6"/>
      <dgm:spPr>
        <a:solidFill>
          <a:schemeClr val="accent1">
            <a:lumMod val="60000"/>
            <a:lumOff val="40000"/>
          </a:schemeClr>
        </a:solidFill>
        <a:ln>
          <a:noFill/>
        </a:ln>
        <a:effectLst>
          <a:glow rad="228600">
            <a:schemeClr val="bg1">
              <a:alpha val="40000"/>
            </a:schemeClr>
          </a:glow>
        </a:effectLst>
      </dgm:spPr>
    </dgm:pt>
    <dgm:pt modelId="{E5CB55C6-7558-42C0-8DAE-71E35F06BD28}" type="pres">
      <dgm:prSet presAssocID="{20D4CDDA-9B0C-4934-A711-706E195FD71A}" presName="spaceA" presStyleCnt="0"/>
      <dgm:spPr/>
    </dgm:pt>
    <dgm:pt modelId="{C747B3DF-7721-4EFF-9BF1-4CA939F30281}" type="pres">
      <dgm:prSet presAssocID="{2D19C796-6845-4062-AB7F-296BD41B5E3E}" presName="space" presStyleCnt="0"/>
      <dgm:spPr/>
    </dgm:pt>
    <dgm:pt modelId="{A91E6238-524D-47C8-BE1A-648DF27A5157}" type="pres">
      <dgm:prSet presAssocID="{848E195E-B065-4D55-901D-C67868F09D8E}" presName="compositeB" presStyleCnt="0"/>
      <dgm:spPr/>
    </dgm:pt>
    <dgm:pt modelId="{8253F49A-E15F-454B-AF53-F868191B5D77}" type="pres">
      <dgm:prSet presAssocID="{848E195E-B065-4D55-901D-C67868F09D8E}" presName="textB" presStyleLbl="revTx" presStyleIdx="1" presStyleCnt="6">
        <dgm:presLayoutVars>
          <dgm:bulletEnabled val="1"/>
        </dgm:presLayoutVars>
      </dgm:prSet>
      <dgm:spPr/>
    </dgm:pt>
    <dgm:pt modelId="{A8BBB22C-7911-48AA-BFBB-E702B0263DC7}" type="pres">
      <dgm:prSet presAssocID="{848E195E-B065-4D55-901D-C67868F09D8E}" presName="circleB" presStyleLbl="node1" presStyleIdx="1" presStyleCnt="6"/>
      <dgm:spPr>
        <a:solidFill>
          <a:schemeClr val="accent1">
            <a:lumMod val="60000"/>
            <a:lumOff val="40000"/>
          </a:schemeClr>
        </a:solidFill>
        <a:ln>
          <a:noFill/>
        </a:ln>
        <a:effectLst>
          <a:glow rad="228600">
            <a:schemeClr val="bg1">
              <a:alpha val="40000"/>
            </a:schemeClr>
          </a:glow>
        </a:effectLst>
      </dgm:spPr>
    </dgm:pt>
    <dgm:pt modelId="{067D44A5-3CCB-42DF-8B67-AE49A10E1DAA}" type="pres">
      <dgm:prSet presAssocID="{848E195E-B065-4D55-901D-C67868F09D8E}" presName="spaceB" presStyleCnt="0"/>
      <dgm:spPr/>
    </dgm:pt>
    <dgm:pt modelId="{C9711BFF-0D60-4DB8-92FA-D343122DC36D}" type="pres">
      <dgm:prSet presAssocID="{93173EA5-D150-45FC-9AE9-0B91DAA7F446}" presName="space" presStyleCnt="0"/>
      <dgm:spPr/>
    </dgm:pt>
    <dgm:pt modelId="{93063FB9-3D55-43FA-8138-F06257963795}" type="pres">
      <dgm:prSet presAssocID="{153A7FFE-DCB7-42A4-AECC-51309B050E26}" presName="compositeA" presStyleCnt="0"/>
      <dgm:spPr/>
    </dgm:pt>
    <dgm:pt modelId="{421DD41B-C3D3-4566-A499-DF36FD3EAC90}" type="pres">
      <dgm:prSet presAssocID="{153A7FFE-DCB7-42A4-AECC-51309B050E26}" presName="textA" presStyleLbl="revTx" presStyleIdx="2" presStyleCnt="6">
        <dgm:presLayoutVars>
          <dgm:bulletEnabled val="1"/>
        </dgm:presLayoutVars>
      </dgm:prSet>
      <dgm:spPr/>
    </dgm:pt>
    <dgm:pt modelId="{CC9137CB-8FB5-461A-85F4-6784660CFE5C}" type="pres">
      <dgm:prSet presAssocID="{153A7FFE-DCB7-42A4-AECC-51309B050E26}" presName="circleA" presStyleLbl="node1" presStyleIdx="2" presStyleCnt="6"/>
      <dgm:spPr>
        <a:solidFill>
          <a:schemeClr val="accent1">
            <a:lumMod val="60000"/>
            <a:lumOff val="40000"/>
          </a:schemeClr>
        </a:solidFill>
        <a:ln>
          <a:noFill/>
        </a:ln>
        <a:effectLst>
          <a:glow rad="228600">
            <a:schemeClr val="bg1">
              <a:alpha val="40000"/>
            </a:schemeClr>
          </a:glow>
        </a:effectLst>
      </dgm:spPr>
    </dgm:pt>
    <dgm:pt modelId="{B057DD06-9A18-4BE0-92D1-7AEEBBF57E9E}" type="pres">
      <dgm:prSet presAssocID="{153A7FFE-DCB7-42A4-AECC-51309B050E26}" presName="spaceA" presStyleCnt="0"/>
      <dgm:spPr/>
    </dgm:pt>
    <dgm:pt modelId="{98289F8D-75D3-4B55-943A-E3F4FA0CF9D0}" type="pres">
      <dgm:prSet presAssocID="{B65CCBD8-7397-4CD9-8B0A-B71ED7A88FBF}" presName="space" presStyleCnt="0"/>
      <dgm:spPr/>
    </dgm:pt>
    <dgm:pt modelId="{AC2143F0-2CB7-4486-851F-30029D3CCA3D}" type="pres">
      <dgm:prSet presAssocID="{65B647F3-B091-4019-88BB-853E47235F24}" presName="compositeB" presStyleCnt="0"/>
      <dgm:spPr/>
    </dgm:pt>
    <dgm:pt modelId="{DBB53341-D2E9-4FBF-8297-2C6A5C1CFCF0}" type="pres">
      <dgm:prSet presAssocID="{65B647F3-B091-4019-88BB-853E47235F24}" presName="textB" presStyleLbl="revTx" presStyleIdx="3" presStyleCnt="6">
        <dgm:presLayoutVars>
          <dgm:bulletEnabled val="1"/>
        </dgm:presLayoutVars>
      </dgm:prSet>
      <dgm:spPr/>
    </dgm:pt>
    <dgm:pt modelId="{AB6E5690-1147-42E9-A5F4-C183F8C62B31}" type="pres">
      <dgm:prSet presAssocID="{65B647F3-B091-4019-88BB-853E47235F24}" presName="circleB" presStyleLbl="node1" presStyleIdx="3" presStyleCnt="6"/>
      <dgm:spPr>
        <a:solidFill>
          <a:schemeClr val="accent1">
            <a:lumMod val="60000"/>
            <a:lumOff val="40000"/>
          </a:schemeClr>
        </a:solidFill>
        <a:ln>
          <a:noFill/>
        </a:ln>
        <a:effectLst>
          <a:glow rad="228600">
            <a:schemeClr val="bg1">
              <a:alpha val="40000"/>
            </a:schemeClr>
          </a:glow>
        </a:effectLst>
      </dgm:spPr>
    </dgm:pt>
    <dgm:pt modelId="{F35C9F33-6EE7-4B11-B94C-AD7B7C606B23}" type="pres">
      <dgm:prSet presAssocID="{65B647F3-B091-4019-88BB-853E47235F24}" presName="spaceB" presStyleCnt="0"/>
      <dgm:spPr/>
    </dgm:pt>
    <dgm:pt modelId="{4250FE10-7CA1-4C3F-BD96-82EB5D7FD2D3}" type="pres">
      <dgm:prSet presAssocID="{9E62CCAB-A2B0-4F77-BDA8-981FF441CC25}" presName="space" presStyleCnt="0"/>
      <dgm:spPr/>
    </dgm:pt>
    <dgm:pt modelId="{B4468919-28F0-4328-AA46-C7E4BDFEDBD0}" type="pres">
      <dgm:prSet presAssocID="{904A1605-B138-4A1E-A023-850B018F4CD7}" presName="compositeA" presStyleCnt="0"/>
      <dgm:spPr/>
    </dgm:pt>
    <dgm:pt modelId="{CF0F33F7-F202-4991-8BD4-B980EE249EED}" type="pres">
      <dgm:prSet presAssocID="{904A1605-B138-4A1E-A023-850B018F4CD7}" presName="textA" presStyleLbl="revTx" presStyleIdx="4" presStyleCnt="6">
        <dgm:presLayoutVars>
          <dgm:bulletEnabled val="1"/>
        </dgm:presLayoutVars>
      </dgm:prSet>
      <dgm:spPr/>
    </dgm:pt>
    <dgm:pt modelId="{B6ED9E71-EBC3-4085-A9AD-0E1040E2E0B4}" type="pres">
      <dgm:prSet presAssocID="{904A1605-B138-4A1E-A023-850B018F4CD7}" presName="circleA" presStyleLbl="node1" presStyleIdx="4" presStyleCnt="6"/>
      <dgm:spPr>
        <a:solidFill>
          <a:schemeClr val="accent1">
            <a:lumMod val="60000"/>
            <a:lumOff val="40000"/>
          </a:schemeClr>
        </a:solidFill>
        <a:ln>
          <a:noFill/>
        </a:ln>
        <a:effectLst>
          <a:glow rad="228600">
            <a:schemeClr val="bg1">
              <a:alpha val="40000"/>
            </a:schemeClr>
          </a:glow>
        </a:effectLst>
      </dgm:spPr>
    </dgm:pt>
    <dgm:pt modelId="{4323A31A-897D-4CC1-A575-FC9E98A55F14}" type="pres">
      <dgm:prSet presAssocID="{904A1605-B138-4A1E-A023-850B018F4CD7}" presName="spaceA" presStyleCnt="0"/>
      <dgm:spPr/>
    </dgm:pt>
    <dgm:pt modelId="{5D37B77D-0B5A-4579-BA52-25F5340B9DC3}" type="pres">
      <dgm:prSet presAssocID="{25D77A78-08C3-4C97-8973-1C92310A7A69}" presName="space" presStyleCnt="0"/>
      <dgm:spPr/>
    </dgm:pt>
    <dgm:pt modelId="{A1BF6E6D-55E7-45E2-A1D4-8D3F647C3AC3}" type="pres">
      <dgm:prSet presAssocID="{807626DB-6847-458F-87F3-A8F83FB44DA6}" presName="compositeB" presStyleCnt="0"/>
      <dgm:spPr/>
    </dgm:pt>
    <dgm:pt modelId="{54F52064-67D0-4795-9802-60383A2E7623}" type="pres">
      <dgm:prSet presAssocID="{807626DB-6847-458F-87F3-A8F83FB44DA6}" presName="textB" presStyleLbl="revTx" presStyleIdx="5" presStyleCnt="6">
        <dgm:presLayoutVars>
          <dgm:bulletEnabled val="1"/>
        </dgm:presLayoutVars>
      </dgm:prSet>
      <dgm:spPr/>
    </dgm:pt>
    <dgm:pt modelId="{5B7EF4EF-4DC1-4565-88B1-0463CE4B22D6}" type="pres">
      <dgm:prSet presAssocID="{807626DB-6847-458F-87F3-A8F83FB44DA6}" presName="circleB" presStyleLbl="node1" presStyleIdx="5" presStyleCnt="6"/>
      <dgm:spPr>
        <a:solidFill>
          <a:schemeClr val="accent1">
            <a:lumMod val="60000"/>
            <a:lumOff val="40000"/>
          </a:schemeClr>
        </a:solidFill>
        <a:ln>
          <a:noFill/>
        </a:ln>
        <a:effectLst>
          <a:glow rad="228600">
            <a:schemeClr val="bg1">
              <a:alpha val="40000"/>
            </a:schemeClr>
          </a:glow>
        </a:effectLst>
      </dgm:spPr>
    </dgm:pt>
    <dgm:pt modelId="{81874D1F-691C-4643-A1EC-AC889A98C15C}" type="pres">
      <dgm:prSet presAssocID="{807626DB-6847-458F-87F3-A8F83FB44DA6}" presName="spaceB" presStyleCnt="0"/>
      <dgm:spPr/>
    </dgm:pt>
  </dgm:ptLst>
  <dgm:cxnLst>
    <dgm:cxn modelId="{7F5A4CFA-7267-448F-86C4-0941033C0ECC}" type="presOf" srcId="{807626DB-6847-458F-87F3-A8F83FB44DA6}" destId="{54F52064-67D0-4795-9802-60383A2E7623}" srcOrd="0" destOrd="0" presId="urn:microsoft.com/office/officeart/2005/8/layout/hProcess11"/>
    <dgm:cxn modelId="{B8E1ADF9-F891-47BC-BAD7-0F850F8F8CA7}" srcId="{6C76F377-DEDB-47DE-89CA-7ACD097F38EF}" destId="{807626DB-6847-458F-87F3-A8F83FB44DA6}" srcOrd="5" destOrd="0" parTransId="{72804ADE-E5BA-4298-9617-06B57858B898}" sibTransId="{77733AFF-CF4F-40A9-8F1E-2EBD91DC713E}"/>
    <dgm:cxn modelId="{7A73D5B7-A759-46AA-A513-CCD5B746275D}" type="presOf" srcId="{848E195E-B065-4D55-901D-C67868F09D8E}" destId="{8253F49A-E15F-454B-AF53-F868191B5D77}" srcOrd="0" destOrd="0" presId="urn:microsoft.com/office/officeart/2005/8/layout/hProcess11"/>
    <dgm:cxn modelId="{AC967258-7ABB-49E5-AB39-88D9B564C430}" srcId="{6C76F377-DEDB-47DE-89CA-7ACD097F38EF}" destId="{65B647F3-B091-4019-88BB-853E47235F24}" srcOrd="3" destOrd="0" parTransId="{51D52C18-4BCC-4C7D-B3D3-2012DD053698}" sibTransId="{9E62CCAB-A2B0-4F77-BDA8-981FF441CC25}"/>
    <dgm:cxn modelId="{C24068D3-06EE-4FCA-85A4-28DA6A2313D8}" type="presOf" srcId="{153A7FFE-DCB7-42A4-AECC-51309B050E26}" destId="{421DD41B-C3D3-4566-A499-DF36FD3EAC90}" srcOrd="0" destOrd="0" presId="urn:microsoft.com/office/officeart/2005/8/layout/hProcess11"/>
    <dgm:cxn modelId="{00CC25E6-C044-4E64-B108-368B233D92DB}" type="presOf" srcId="{6C76F377-DEDB-47DE-89CA-7ACD097F38EF}" destId="{9DB1033B-9FB6-45F9-AE24-2A3621612578}" srcOrd="0" destOrd="0" presId="urn:microsoft.com/office/officeart/2005/8/layout/hProcess11"/>
    <dgm:cxn modelId="{65B01E9B-D9A9-45D5-8D97-48C8C519F364}" type="presOf" srcId="{65B647F3-B091-4019-88BB-853E47235F24}" destId="{DBB53341-D2E9-4FBF-8297-2C6A5C1CFCF0}" srcOrd="0" destOrd="0" presId="urn:microsoft.com/office/officeart/2005/8/layout/hProcess11"/>
    <dgm:cxn modelId="{21CA201F-6EBF-4EA6-88B0-36F65EE78455}" type="presOf" srcId="{20D4CDDA-9B0C-4934-A711-706E195FD71A}" destId="{A007BB0E-9E78-42A5-9CC1-1B066372A412}" srcOrd="0" destOrd="0" presId="urn:microsoft.com/office/officeart/2005/8/layout/hProcess11"/>
    <dgm:cxn modelId="{C2337920-C8E1-43AB-8E9E-A4D10AFA9E27}" srcId="{6C76F377-DEDB-47DE-89CA-7ACD097F38EF}" destId="{848E195E-B065-4D55-901D-C67868F09D8E}" srcOrd="1" destOrd="0" parTransId="{D26556DB-3522-45F6-BBD2-0B1735857CEB}" sibTransId="{93173EA5-D150-45FC-9AE9-0B91DAA7F446}"/>
    <dgm:cxn modelId="{A5C11650-FE5A-46E2-BCA1-840EEB630FB7}" srcId="{6C76F377-DEDB-47DE-89CA-7ACD097F38EF}" destId="{153A7FFE-DCB7-42A4-AECC-51309B050E26}" srcOrd="2" destOrd="0" parTransId="{54F9FC9B-F767-41DE-A9CD-B88F577D7E09}" sibTransId="{B65CCBD8-7397-4CD9-8B0A-B71ED7A88FBF}"/>
    <dgm:cxn modelId="{6B0B2E36-B115-4538-8EC3-1A744E57A22E}" srcId="{6C76F377-DEDB-47DE-89CA-7ACD097F38EF}" destId="{20D4CDDA-9B0C-4934-A711-706E195FD71A}" srcOrd="0" destOrd="0" parTransId="{45C07919-841B-4D02-A684-7A6B79294936}" sibTransId="{2D19C796-6845-4062-AB7F-296BD41B5E3E}"/>
    <dgm:cxn modelId="{C4E7F8B2-A194-4F90-8030-98FF4DAC485A}" srcId="{6C76F377-DEDB-47DE-89CA-7ACD097F38EF}" destId="{904A1605-B138-4A1E-A023-850B018F4CD7}" srcOrd="4" destOrd="0" parTransId="{B921D1A7-D9C0-4B06-879A-1BAC2F0E278C}" sibTransId="{25D77A78-08C3-4C97-8973-1C92310A7A69}"/>
    <dgm:cxn modelId="{0767EB57-922E-4D3D-AAC3-376E40FD6DBE}" type="presOf" srcId="{904A1605-B138-4A1E-A023-850B018F4CD7}" destId="{CF0F33F7-F202-4991-8BD4-B980EE249EED}" srcOrd="0" destOrd="0" presId="urn:microsoft.com/office/officeart/2005/8/layout/hProcess11"/>
    <dgm:cxn modelId="{5977C2FB-D937-48E1-A3EB-33517330724E}" type="presParOf" srcId="{9DB1033B-9FB6-45F9-AE24-2A3621612578}" destId="{6DA58402-1083-4312-96D0-F898834FAD7D}" srcOrd="0" destOrd="0" presId="urn:microsoft.com/office/officeart/2005/8/layout/hProcess11"/>
    <dgm:cxn modelId="{1B4DD3E0-7CA4-449F-BA9F-7C39F0F6DD1B}" type="presParOf" srcId="{9DB1033B-9FB6-45F9-AE24-2A3621612578}" destId="{9837CFDD-73C9-4CEC-B05F-701F1ADF80C7}" srcOrd="1" destOrd="0" presId="urn:microsoft.com/office/officeart/2005/8/layout/hProcess11"/>
    <dgm:cxn modelId="{0C47FB33-B63D-464F-AAA3-628ECBE89122}" type="presParOf" srcId="{9837CFDD-73C9-4CEC-B05F-701F1ADF80C7}" destId="{5C0B1EDE-D696-48BF-98E9-C637AFEAAE9C}" srcOrd="0" destOrd="0" presId="urn:microsoft.com/office/officeart/2005/8/layout/hProcess11"/>
    <dgm:cxn modelId="{78947960-64D0-4E86-9F8A-5ACB6453FC09}" type="presParOf" srcId="{5C0B1EDE-D696-48BF-98E9-C637AFEAAE9C}" destId="{A007BB0E-9E78-42A5-9CC1-1B066372A412}" srcOrd="0" destOrd="0" presId="urn:microsoft.com/office/officeart/2005/8/layout/hProcess11"/>
    <dgm:cxn modelId="{FAADC8AC-40B8-463F-A7FC-D07FC88C4427}" type="presParOf" srcId="{5C0B1EDE-D696-48BF-98E9-C637AFEAAE9C}" destId="{11B1B649-0D1A-4B00-9A72-5CA4E6A699AF}" srcOrd="1" destOrd="0" presId="urn:microsoft.com/office/officeart/2005/8/layout/hProcess11"/>
    <dgm:cxn modelId="{994EA63E-4344-4E5B-888A-5C60B0771A38}" type="presParOf" srcId="{5C0B1EDE-D696-48BF-98E9-C637AFEAAE9C}" destId="{E5CB55C6-7558-42C0-8DAE-71E35F06BD28}" srcOrd="2" destOrd="0" presId="urn:microsoft.com/office/officeart/2005/8/layout/hProcess11"/>
    <dgm:cxn modelId="{DC497E35-FFC8-4A55-836D-655DE62E5AC2}" type="presParOf" srcId="{9837CFDD-73C9-4CEC-B05F-701F1ADF80C7}" destId="{C747B3DF-7721-4EFF-9BF1-4CA939F30281}" srcOrd="1" destOrd="0" presId="urn:microsoft.com/office/officeart/2005/8/layout/hProcess11"/>
    <dgm:cxn modelId="{3764ECCE-D784-4B0F-B92F-22DC7619CDEB}" type="presParOf" srcId="{9837CFDD-73C9-4CEC-B05F-701F1ADF80C7}" destId="{A91E6238-524D-47C8-BE1A-648DF27A5157}" srcOrd="2" destOrd="0" presId="urn:microsoft.com/office/officeart/2005/8/layout/hProcess11"/>
    <dgm:cxn modelId="{81809494-D033-4D65-B897-9944C663B6BF}" type="presParOf" srcId="{A91E6238-524D-47C8-BE1A-648DF27A5157}" destId="{8253F49A-E15F-454B-AF53-F868191B5D77}" srcOrd="0" destOrd="0" presId="urn:microsoft.com/office/officeart/2005/8/layout/hProcess11"/>
    <dgm:cxn modelId="{6EC40ACC-ACD4-4F7F-87F8-CD45E6F64C08}" type="presParOf" srcId="{A91E6238-524D-47C8-BE1A-648DF27A5157}" destId="{A8BBB22C-7911-48AA-BFBB-E702B0263DC7}" srcOrd="1" destOrd="0" presId="urn:microsoft.com/office/officeart/2005/8/layout/hProcess11"/>
    <dgm:cxn modelId="{8D6EF35C-07FD-44A6-AEA2-60C769E66442}" type="presParOf" srcId="{A91E6238-524D-47C8-BE1A-648DF27A5157}" destId="{067D44A5-3CCB-42DF-8B67-AE49A10E1DAA}" srcOrd="2" destOrd="0" presId="urn:microsoft.com/office/officeart/2005/8/layout/hProcess11"/>
    <dgm:cxn modelId="{BA7575FB-4FC9-40B3-BF9F-16D0135FAB50}" type="presParOf" srcId="{9837CFDD-73C9-4CEC-B05F-701F1ADF80C7}" destId="{C9711BFF-0D60-4DB8-92FA-D343122DC36D}" srcOrd="3" destOrd="0" presId="urn:microsoft.com/office/officeart/2005/8/layout/hProcess11"/>
    <dgm:cxn modelId="{24620BA7-F940-48AE-A028-F93C8C789854}" type="presParOf" srcId="{9837CFDD-73C9-4CEC-B05F-701F1ADF80C7}" destId="{93063FB9-3D55-43FA-8138-F06257963795}" srcOrd="4" destOrd="0" presId="urn:microsoft.com/office/officeart/2005/8/layout/hProcess11"/>
    <dgm:cxn modelId="{66623B30-7A7C-4D94-91CA-6307AA9B9B84}" type="presParOf" srcId="{93063FB9-3D55-43FA-8138-F06257963795}" destId="{421DD41B-C3D3-4566-A499-DF36FD3EAC90}" srcOrd="0" destOrd="0" presId="urn:microsoft.com/office/officeart/2005/8/layout/hProcess11"/>
    <dgm:cxn modelId="{0460BC3D-EB66-4507-857B-06DB55A25D80}" type="presParOf" srcId="{93063FB9-3D55-43FA-8138-F06257963795}" destId="{CC9137CB-8FB5-461A-85F4-6784660CFE5C}" srcOrd="1" destOrd="0" presId="urn:microsoft.com/office/officeart/2005/8/layout/hProcess11"/>
    <dgm:cxn modelId="{BBC00CBC-0925-4E78-B07F-88EC6772D76B}" type="presParOf" srcId="{93063FB9-3D55-43FA-8138-F06257963795}" destId="{B057DD06-9A18-4BE0-92D1-7AEEBBF57E9E}" srcOrd="2" destOrd="0" presId="urn:microsoft.com/office/officeart/2005/8/layout/hProcess11"/>
    <dgm:cxn modelId="{2659FFF0-28E8-4D8F-9F4C-7E51355E1106}" type="presParOf" srcId="{9837CFDD-73C9-4CEC-B05F-701F1ADF80C7}" destId="{98289F8D-75D3-4B55-943A-E3F4FA0CF9D0}" srcOrd="5" destOrd="0" presId="urn:microsoft.com/office/officeart/2005/8/layout/hProcess11"/>
    <dgm:cxn modelId="{3D0E604E-4F4D-463F-B32B-A21A588E958F}" type="presParOf" srcId="{9837CFDD-73C9-4CEC-B05F-701F1ADF80C7}" destId="{AC2143F0-2CB7-4486-851F-30029D3CCA3D}" srcOrd="6" destOrd="0" presId="urn:microsoft.com/office/officeart/2005/8/layout/hProcess11"/>
    <dgm:cxn modelId="{A38AFCC5-D459-4394-9F96-45B221C7587D}" type="presParOf" srcId="{AC2143F0-2CB7-4486-851F-30029D3CCA3D}" destId="{DBB53341-D2E9-4FBF-8297-2C6A5C1CFCF0}" srcOrd="0" destOrd="0" presId="urn:microsoft.com/office/officeart/2005/8/layout/hProcess11"/>
    <dgm:cxn modelId="{15222F00-4928-4C89-A804-65752DCB7136}" type="presParOf" srcId="{AC2143F0-2CB7-4486-851F-30029D3CCA3D}" destId="{AB6E5690-1147-42E9-A5F4-C183F8C62B31}" srcOrd="1" destOrd="0" presId="urn:microsoft.com/office/officeart/2005/8/layout/hProcess11"/>
    <dgm:cxn modelId="{F31746AA-4F75-491F-9A1E-643E5296AE35}" type="presParOf" srcId="{AC2143F0-2CB7-4486-851F-30029D3CCA3D}" destId="{F35C9F33-6EE7-4B11-B94C-AD7B7C606B23}" srcOrd="2" destOrd="0" presId="urn:microsoft.com/office/officeart/2005/8/layout/hProcess11"/>
    <dgm:cxn modelId="{F83705F0-1E9B-48EC-A642-A65312B04C5E}" type="presParOf" srcId="{9837CFDD-73C9-4CEC-B05F-701F1ADF80C7}" destId="{4250FE10-7CA1-4C3F-BD96-82EB5D7FD2D3}" srcOrd="7" destOrd="0" presId="urn:microsoft.com/office/officeart/2005/8/layout/hProcess11"/>
    <dgm:cxn modelId="{52C0DB3E-0D30-4102-B464-E8599266DDC2}" type="presParOf" srcId="{9837CFDD-73C9-4CEC-B05F-701F1ADF80C7}" destId="{B4468919-28F0-4328-AA46-C7E4BDFEDBD0}" srcOrd="8" destOrd="0" presId="urn:microsoft.com/office/officeart/2005/8/layout/hProcess11"/>
    <dgm:cxn modelId="{B0D3B59C-3659-489B-A192-19C57B98567E}" type="presParOf" srcId="{B4468919-28F0-4328-AA46-C7E4BDFEDBD0}" destId="{CF0F33F7-F202-4991-8BD4-B980EE249EED}" srcOrd="0" destOrd="0" presId="urn:microsoft.com/office/officeart/2005/8/layout/hProcess11"/>
    <dgm:cxn modelId="{48183557-55BC-4A6A-8C61-0DBCC8FEF272}" type="presParOf" srcId="{B4468919-28F0-4328-AA46-C7E4BDFEDBD0}" destId="{B6ED9E71-EBC3-4085-A9AD-0E1040E2E0B4}" srcOrd="1" destOrd="0" presId="urn:microsoft.com/office/officeart/2005/8/layout/hProcess11"/>
    <dgm:cxn modelId="{DB8F151D-F8F8-41D7-AC5A-B7325F178AC6}" type="presParOf" srcId="{B4468919-28F0-4328-AA46-C7E4BDFEDBD0}" destId="{4323A31A-897D-4CC1-A575-FC9E98A55F14}" srcOrd="2" destOrd="0" presId="urn:microsoft.com/office/officeart/2005/8/layout/hProcess11"/>
    <dgm:cxn modelId="{D6388CC2-DB4E-4A45-95B4-5932E349F529}" type="presParOf" srcId="{9837CFDD-73C9-4CEC-B05F-701F1ADF80C7}" destId="{5D37B77D-0B5A-4579-BA52-25F5340B9DC3}" srcOrd="9" destOrd="0" presId="urn:microsoft.com/office/officeart/2005/8/layout/hProcess11"/>
    <dgm:cxn modelId="{9AC9B99C-0532-4C27-B0C8-2325B5D399C9}" type="presParOf" srcId="{9837CFDD-73C9-4CEC-B05F-701F1ADF80C7}" destId="{A1BF6E6D-55E7-45E2-A1D4-8D3F647C3AC3}" srcOrd="10" destOrd="0" presId="urn:microsoft.com/office/officeart/2005/8/layout/hProcess11"/>
    <dgm:cxn modelId="{475CFF08-E613-4951-BDC6-A3571296E164}" type="presParOf" srcId="{A1BF6E6D-55E7-45E2-A1D4-8D3F647C3AC3}" destId="{54F52064-67D0-4795-9802-60383A2E7623}" srcOrd="0" destOrd="0" presId="urn:microsoft.com/office/officeart/2005/8/layout/hProcess11"/>
    <dgm:cxn modelId="{0B572840-738C-41CE-BA0C-3AF94976A471}" type="presParOf" srcId="{A1BF6E6D-55E7-45E2-A1D4-8D3F647C3AC3}" destId="{5B7EF4EF-4DC1-4565-88B1-0463CE4B22D6}" srcOrd="1" destOrd="0" presId="urn:microsoft.com/office/officeart/2005/8/layout/hProcess11"/>
    <dgm:cxn modelId="{1171DA9E-3431-4B96-A954-FFB1D4973228}" type="presParOf" srcId="{A1BF6E6D-55E7-45E2-A1D4-8D3F647C3AC3}" destId="{81874D1F-691C-4643-A1EC-AC889A98C15C}"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A58402-1083-4312-96D0-F898834FAD7D}">
      <dsp:nvSpPr>
        <dsp:cNvPr id="0" name=""/>
        <dsp:cNvSpPr/>
      </dsp:nvSpPr>
      <dsp:spPr>
        <a:xfrm>
          <a:off x="0" y="1092221"/>
          <a:ext cx="11567867" cy="1456295"/>
        </a:xfrm>
        <a:prstGeom prst="notchedRightArrow">
          <a:avLst/>
        </a:prstGeom>
        <a:solidFill>
          <a:schemeClr val="tx2">
            <a:lumMod val="60000"/>
            <a:lumOff val="40000"/>
          </a:schemeClr>
        </a:solidFill>
        <a:ln>
          <a:noFill/>
        </a:ln>
        <a:effectLst/>
      </dsp:spPr>
      <dsp:style>
        <a:lnRef idx="0">
          <a:scrgbClr r="0" g="0" b="0"/>
        </a:lnRef>
        <a:fillRef idx="1">
          <a:scrgbClr r="0" g="0" b="0"/>
        </a:fillRef>
        <a:effectRef idx="0">
          <a:scrgbClr r="0" g="0" b="0"/>
        </a:effectRef>
        <a:fontRef idx="minor"/>
      </dsp:style>
    </dsp:sp>
    <dsp:sp modelId="{A007BB0E-9E78-42A5-9CC1-1B066372A412}">
      <dsp:nvSpPr>
        <dsp:cNvPr id="0" name=""/>
        <dsp:cNvSpPr/>
      </dsp:nvSpPr>
      <dsp:spPr>
        <a:xfrm>
          <a:off x="2859" y="0"/>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lvl="0" algn="ctr" defTabSz="755650">
            <a:lnSpc>
              <a:spcPct val="90000"/>
            </a:lnSpc>
            <a:spcBef>
              <a:spcPct val="0"/>
            </a:spcBef>
            <a:spcAft>
              <a:spcPct val="35000"/>
            </a:spcAft>
          </a:pPr>
          <a:r>
            <a:rPr lang="en-US" sz="1700" kern="1200" dirty="0"/>
            <a:t>Tinkerer</a:t>
          </a:r>
        </a:p>
      </dsp:txBody>
      <dsp:txXfrm>
        <a:off x="2859" y="0"/>
        <a:ext cx="1664857" cy="1456295"/>
      </dsp:txXfrm>
    </dsp:sp>
    <dsp:sp modelId="{11B1B649-0D1A-4B00-9A72-5CA4E6A699AF}">
      <dsp:nvSpPr>
        <dsp:cNvPr id="0" name=""/>
        <dsp:cNvSpPr/>
      </dsp:nvSpPr>
      <dsp:spPr>
        <a:xfrm>
          <a:off x="653251"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 modelId="{8253F49A-E15F-454B-AF53-F868191B5D77}">
      <dsp:nvSpPr>
        <dsp:cNvPr id="0" name=""/>
        <dsp:cNvSpPr/>
      </dsp:nvSpPr>
      <dsp:spPr>
        <a:xfrm>
          <a:off x="1750960" y="2184443"/>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lvl="0" algn="ctr" defTabSz="755650">
            <a:lnSpc>
              <a:spcPct val="90000"/>
            </a:lnSpc>
            <a:spcBef>
              <a:spcPct val="0"/>
            </a:spcBef>
            <a:spcAft>
              <a:spcPct val="35000"/>
            </a:spcAft>
          </a:pPr>
          <a:r>
            <a:rPr lang="en-US" sz="1700" kern="1200" dirty="0"/>
            <a:t>Education</a:t>
          </a:r>
        </a:p>
      </dsp:txBody>
      <dsp:txXfrm>
        <a:off x="1750960" y="2184443"/>
        <a:ext cx="1664857" cy="1456295"/>
      </dsp:txXfrm>
    </dsp:sp>
    <dsp:sp modelId="{A8BBB22C-7911-48AA-BFBB-E702B0263DC7}">
      <dsp:nvSpPr>
        <dsp:cNvPr id="0" name=""/>
        <dsp:cNvSpPr/>
      </dsp:nvSpPr>
      <dsp:spPr>
        <a:xfrm>
          <a:off x="2401352"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 modelId="{421DD41B-C3D3-4566-A499-DF36FD3EAC90}">
      <dsp:nvSpPr>
        <dsp:cNvPr id="0" name=""/>
        <dsp:cNvSpPr/>
      </dsp:nvSpPr>
      <dsp:spPr>
        <a:xfrm>
          <a:off x="3499061" y="0"/>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lvl="0" algn="ctr" defTabSz="755650">
            <a:lnSpc>
              <a:spcPct val="90000"/>
            </a:lnSpc>
            <a:spcBef>
              <a:spcPct val="0"/>
            </a:spcBef>
            <a:spcAft>
              <a:spcPct val="35000"/>
            </a:spcAft>
          </a:pPr>
          <a:r>
            <a:rPr lang="en-US" sz="1700" kern="1200" dirty="0"/>
            <a:t>Hobbyist</a:t>
          </a:r>
        </a:p>
      </dsp:txBody>
      <dsp:txXfrm>
        <a:off x="3499061" y="0"/>
        <a:ext cx="1664857" cy="1456295"/>
      </dsp:txXfrm>
    </dsp:sp>
    <dsp:sp modelId="{CC9137CB-8FB5-461A-85F4-6784660CFE5C}">
      <dsp:nvSpPr>
        <dsp:cNvPr id="0" name=""/>
        <dsp:cNvSpPr/>
      </dsp:nvSpPr>
      <dsp:spPr>
        <a:xfrm>
          <a:off x="4149453"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 modelId="{DBB53341-D2E9-4FBF-8297-2C6A5C1CFCF0}">
      <dsp:nvSpPr>
        <dsp:cNvPr id="0" name=""/>
        <dsp:cNvSpPr/>
      </dsp:nvSpPr>
      <dsp:spPr>
        <a:xfrm>
          <a:off x="5247162" y="2184443"/>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lvl="0" algn="ctr" defTabSz="755650">
            <a:lnSpc>
              <a:spcPct val="90000"/>
            </a:lnSpc>
            <a:spcBef>
              <a:spcPct val="0"/>
            </a:spcBef>
            <a:spcAft>
              <a:spcPct val="35000"/>
            </a:spcAft>
          </a:pPr>
          <a:r>
            <a:rPr lang="en-US" sz="1700" kern="1200" dirty="0" err="1"/>
            <a:t>Prototyper</a:t>
          </a:r>
          <a:endParaRPr lang="en-US" sz="1700" kern="1200" dirty="0"/>
        </a:p>
        <a:p>
          <a:pPr lvl="0" algn="ctr" defTabSz="755650">
            <a:lnSpc>
              <a:spcPct val="90000"/>
            </a:lnSpc>
            <a:spcBef>
              <a:spcPct val="0"/>
            </a:spcBef>
            <a:spcAft>
              <a:spcPct val="35000"/>
            </a:spcAft>
          </a:pPr>
          <a:r>
            <a:rPr lang="en-US" sz="1700" kern="1200" dirty="0"/>
            <a:t>(personal, Enterprise, etc.)</a:t>
          </a:r>
        </a:p>
      </dsp:txBody>
      <dsp:txXfrm>
        <a:off x="5247162" y="2184443"/>
        <a:ext cx="1664857" cy="1456295"/>
      </dsp:txXfrm>
    </dsp:sp>
    <dsp:sp modelId="{AB6E5690-1147-42E9-A5F4-C183F8C62B31}">
      <dsp:nvSpPr>
        <dsp:cNvPr id="0" name=""/>
        <dsp:cNvSpPr/>
      </dsp:nvSpPr>
      <dsp:spPr>
        <a:xfrm>
          <a:off x="5897554"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 modelId="{CF0F33F7-F202-4991-8BD4-B980EE249EED}">
      <dsp:nvSpPr>
        <dsp:cNvPr id="0" name=""/>
        <dsp:cNvSpPr/>
      </dsp:nvSpPr>
      <dsp:spPr>
        <a:xfrm>
          <a:off x="6995262" y="0"/>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b" anchorCtr="0">
          <a:noAutofit/>
        </a:bodyPr>
        <a:lstStyle/>
        <a:p>
          <a:pPr lvl="0" algn="ctr" defTabSz="755650">
            <a:lnSpc>
              <a:spcPct val="90000"/>
            </a:lnSpc>
            <a:spcBef>
              <a:spcPct val="0"/>
            </a:spcBef>
            <a:spcAft>
              <a:spcPct val="35000"/>
            </a:spcAft>
          </a:pPr>
          <a:r>
            <a:rPr lang="en-US" sz="1700" kern="1200" dirty="0"/>
            <a:t>Small Scale Production / Crowd Funding</a:t>
          </a:r>
        </a:p>
      </dsp:txBody>
      <dsp:txXfrm>
        <a:off x="6995262" y="0"/>
        <a:ext cx="1664857" cy="1456295"/>
      </dsp:txXfrm>
    </dsp:sp>
    <dsp:sp modelId="{B6ED9E71-EBC3-4085-A9AD-0E1040E2E0B4}">
      <dsp:nvSpPr>
        <dsp:cNvPr id="0" name=""/>
        <dsp:cNvSpPr/>
      </dsp:nvSpPr>
      <dsp:spPr>
        <a:xfrm>
          <a:off x="7645654"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 modelId="{54F52064-67D0-4795-9802-60383A2E7623}">
      <dsp:nvSpPr>
        <dsp:cNvPr id="0" name=""/>
        <dsp:cNvSpPr/>
      </dsp:nvSpPr>
      <dsp:spPr>
        <a:xfrm>
          <a:off x="8743363" y="2184443"/>
          <a:ext cx="1664857" cy="1456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t" anchorCtr="0">
          <a:noAutofit/>
        </a:bodyPr>
        <a:lstStyle/>
        <a:p>
          <a:pPr lvl="0" algn="ctr" defTabSz="755650">
            <a:lnSpc>
              <a:spcPct val="90000"/>
            </a:lnSpc>
            <a:spcBef>
              <a:spcPct val="0"/>
            </a:spcBef>
            <a:spcAft>
              <a:spcPct val="35000"/>
            </a:spcAft>
          </a:pPr>
          <a:r>
            <a:rPr lang="en-US" sz="1700" kern="1200" dirty="0"/>
            <a:t>Large Scale Production/ Enterprise</a:t>
          </a:r>
        </a:p>
      </dsp:txBody>
      <dsp:txXfrm>
        <a:off x="8743363" y="2184443"/>
        <a:ext cx="1664857" cy="1456295"/>
      </dsp:txXfrm>
    </dsp:sp>
    <dsp:sp modelId="{5B7EF4EF-4DC1-4565-88B1-0463CE4B22D6}">
      <dsp:nvSpPr>
        <dsp:cNvPr id="0" name=""/>
        <dsp:cNvSpPr/>
      </dsp:nvSpPr>
      <dsp:spPr>
        <a:xfrm>
          <a:off x="9393755" y="1638332"/>
          <a:ext cx="364073" cy="364073"/>
        </a:xfrm>
        <a:prstGeom prst="ellipse">
          <a:avLst/>
        </a:prstGeom>
        <a:solidFill>
          <a:schemeClr val="accent1">
            <a:lumMod val="60000"/>
            <a:lumOff val="40000"/>
          </a:schemeClr>
        </a:solidFill>
        <a:ln w="10795" cap="flat" cmpd="sng" algn="ctr">
          <a:noFill/>
          <a:prstDash val="solid"/>
        </a:ln>
        <a:effectLst>
          <a:glow rad="228600">
            <a:schemeClr val="bg1">
              <a:alpha val="40000"/>
            </a:schemeClr>
          </a:glow>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Microsoft Build 2016</a:t>
            </a: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3/29/2016 9:58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Microsoft Build 2016</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3/29/2016 9:58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Microsoft Build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3/29/2016 9:58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1035729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3/29/2016 9:59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580903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End of session</a:t>
            </a:r>
          </a:p>
          <a:p>
            <a:endParaRPr lang="en-US" dirty="0"/>
          </a:p>
          <a:p>
            <a:r>
              <a:rPr lang="en-US" dirty="0"/>
              <a:t>“Thanks everyone! I hope you were able to make</a:t>
            </a:r>
            <a:r>
              <a:rPr lang="en-US" baseline="0" dirty="0"/>
              <a:t> it through all of the exercises. If not, feel free to hang around for a bit to keep working during the break. You’re also welcome to come back again and repeat the lab.</a:t>
            </a:r>
          </a:p>
          <a:p>
            <a:endParaRPr lang="en-US" baseline="0" dirty="0"/>
          </a:p>
          <a:p>
            <a:r>
              <a:rPr lang="en-US" baseline="0" dirty="0"/>
              <a:t>If you really want to tinker and experiment, come back to the Open Hack. Space permitting, this runs during all sessions on days 2 and 3.”</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5020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Microsoft Build 2016</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3/29/2016 9:58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09073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24916" rtl="0" eaLnBrk="1" fontAlgn="auto" latinLnBrk="0" hangingPunct="1">
              <a:lnSpc>
                <a:spcPct val="90000"/>
              </a:lnSpc>
              <a:spcBef>
                <a:spcPts val="0"/>
              </a:spcBef>
              <a:spcAft>
                <a:spcPts val="340"/>
              </a:spcAft>
              <a:buClrTx/>
              <a:buSzTx/>
              <a:buFontTx/>
              <a:buNone/>
              <a:tabLst/>
              <a:defRPr/>
            </a:pPr>
            <a:r>
              <a:rPr lang="en-US" baseline="0" dirty="0"/>
              <a:t>“With Windows 10, we’ve taken our best work from Desktop, Windows Phone, and Xbox merged it into a single core operating system with a tailored experience for each device. Windows 10 runs on everything from Phone to laptop to desktop to IoT devices and </a:t>
            </a:r>
            <a:r>
              <a:rPr lang="en-US" baseline="0" dirty="0" err="1"/>
              <a:t>Hololens</a:t>
            </a:r>
            <a:r>
              <a:rPr lang="en-US" baseline="0" dirty="0"/>
              <a: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501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“For developers, the most exciting part of unifying Windows is the Universal Windows Platform (UWP) programming model. UWP defines a full set of APIs supported by languages including C++, C#/VB, and JavaScript. Additionally, for IoT apps and more, we’ve added support for Wiring, Python, and Node.js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The apps you write are not just source compatible, but are binary compatible (within processor family) across devices.”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3445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“Windows 10 for IoT is officially available</a:t>
            </a:r>
            <a:r>
              <a:rPr lang="en-US" baseline="0" dirty="0"/>
              <a:t> on three families of boards:</a:t>
            </a:r>
          </a:p>
          <a:p>
            <a:endParaRPr lang="en-US" baseline="0" dirty="0"/>
          </a:p>
          <a:p>
            <a:r>
              <a:rPr lang="en-US" baseline="0" dirty="0"/>
              <a:t>Raspberry Pi 2 and 3</a:t>
            </a:r>
          </a:p>
          <a:p>
            <a:r>
              <a:rPr lang="en-US" baseline="0" dirty="0" err="1"/>
              <a:t>Minnowboard</a:t>
            </a:r>
            <a:r>
              <a:rPr lang="en-US" baseline="0" dirty="0"/>
              <a:t> Max (essentially the guts of a tablet)</a:t>
            </a:r>
          </a:p>
          <a:p>
            <a:r>
              <a:rPr lang="en-US" baseline="0" dirty="0" err="1"/>
              <a:t>Dragonboard</a:t>
            </a:r>
            <a:r>
              <a:rPr lang="en-US" baseline="0" dirty="0"/>
              <a:t> (essentially the guts of a phone)</a:t>
            </a:r>
          </a:p>
          <a:p>
            <a:endParaRPr lang="en-US" baseline="0" dirty="0"/>
          </a:p>
          <a:p>
            <a:r>
              <a:rPr lang="en-US" baseline="0" dirty="0"/>
              <a:t>Additionally, companies like </a:t>
            </a:r>
            <a:r>
              <a:rPr lang="en-US" baseline="0" dirty="0" err="1"/>
              <a:t>Toradex</a:t>
            </a:r>
            <a:r>
              <a:rPr lang="en-US" baseline="0" dirty="0"/>
              <a:t> have ported Windows 10 IoT Core to modules running other processors, like the </a:t>
            </a:r>
            <a:r>
              <a:rPr lang="en-US" baseline="0" dirty="0" err="1"/>
              <a:t>Nvidia</a:t>
            </a:r>
            <a:r>
              <a:rPr lang="en-US" baseline="0" dirty="0"/>
              <a:t> </a:t>
            </a:r>
            <a:r>
              <a:rPr lang="en-US" baseline="0" dirty="0" err="1"/>
              <a:t>Tegra</a:t>
            </a:r>
            <a:r>
              <a:rPr lang="en-US" baseline="0" dirty="0"/>
              <a:t> 3.</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Part of UWP is our programming model for IoT. When targeting these devices with Windows 10 IoT Core, you get low-level access to GPIO, PWM, SPI, I2C, and more.”</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18298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free version of Windows 10 for small IoT Devices is called Windows 10 IoT Core. IoT Core is Windows, but without the desktop and shell components. Instead, your app owns the user interface</a:t>
            </a:r>
            <a:r>
              <a:rPr lang="en-US" baseline="0" dirty="0"/>
              <a:t> and experience.</a:t>
            </a:r>
          </a:p>
          <a:p>
            <a:endParaRPr lang="en-US" baseline="0" dirty="0"/>
          </a:p>
          <a:p>
            <a:r>
              <a:rPr lang="en-US" baseline="0" dirty="0"/>
              <a:t>Windows 10 IoT Core runs a single foreground app at a time, however, you can create long-running background tasks which run concurrently with your app.</a:t>
            </a:r>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7283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to answer the “why” of</a:t>
            </a:r>
            <a:r>
              <a:rPr lang="en-US" baseline="0" dirty="0"/>
              <a:t> IoT core and of makers in general)</a:t>
            </a:r>
          </a:p>
          <a:p>
            <a:endParaRPr lang="en-US" baseline="0" dirty="0"/>
          </a:p>
          <a:p>
            <a:r>
              <a:rPr lang="en-US" dirty="0"/>
              <a:t>“Microsoft views making as a continuum,</a:t>
            </a:r>
            <a:r>
              <a:rPr lang="en-US" baseline="0" dirty="0"/>
              <a:t> starting from tinkerers and education through to hobbyists, pre-production, prototyping, production, and more. It’s not just about a student in school, but also about the person prototyping the next cool product at a fortune 500. Windows 10 IoT Core has been designed for all of these makers.”</a:t>
            </a:r>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3B4DD44D-3C56-441C-A243-2430F09F9BC6}"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35682566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a:t>
            </a:r>
            <a:r>
              <a:rPr lang="en-US" baseline="0" dirty="0"/>
              <a:t> each of your stations is a Raspberry Pi 3, hard-wired to the development PC. This is for deployment and debugging. The </a:t>
            </a:r>
            <a:r>
              <a:rPr lang="en-US" baseline="0" dirty="0" err="1"/>
              <a:t>WiFi</a:t>
            </a:r>
            <a:r>
              <a:rPr lang="en-US" baseline="0" dirty="0"/>
              <a:t> connection from the Pi 3 is for connection to Azure in follow-on lab modules.”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85307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“As a follow-on to this lab, we also have the Azure IoT lab. In that, you’ll learn how to use the Raspberry Pi to send sensor data to IoT Hub and process it using other Azure IoT services.</a:t>
            </a:r>
          </a:p>
          <a:p>
            <a:endParaRPr lang="en-US" baseline="0" dirty="0"/>
          </a:p>
          <a:p>
            <a:r>
              <a:rPr lang="en-US" baseline="0" dirty="0"/>
              <a:t>If you are interested in the underlying IO and other capabilities on devices like the Raspberry Pi, or want to explore more with Azure and devices, we also have the Open Hack in this same room, starting on Day 2.”</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EA2900F-B82C-4F11-85DB-97B88AAD31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391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device portal and wal</a:t>
            </a:r>
            <a:r>
              <a:rPr lang="en-US" baseline="0" dirty="0"/>
              <a:t>k people through connecting</a:t>
            </a:r>
          </a:p>
          <a:p>
            <a:endParaRPr lang="en-US" baseline="0" dirty="0"/>
          </a:p>
          <a:p>
            <a:r>
              <a:rPr lang="en-US" baseline="0" dirty="0"/>
              <a:t>Then do a </a:t>
            </a:r>
            <a:r>
              <a:rPr lang="en-US" baseline="0" dirty="0" err="1"/>
              <a:t>Blinky</a:t>
            </a:r>
            <a:r>
              <a:rPr lang="en-US" baseline="0" dirty="0"/>
              <a:t> (pin 24 on the HAT) similar to the exercise where the FEZ HAT is used to blink an LED.</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3/29/2016 9:58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8542983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55962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5684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8933552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37131397"/>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24779">
                      <a:srgbClr val="000000"/>
                    </a:gs>
                    <a:gs pos="70000">
                      <a:srgbClr val="000000"/>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24779">
                      <a:srgbClr val="000000"/>
                    </a:gs>
                    <a:gs pos="70000">
                      <a:srgbClr val="000000"/>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784147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92035">
                      <a:srgbClr val="000000"/>
                    </a:gs>
                    <a:gs pos="75000">
                      <a:srgbClr val="000000"/>
                    </a:gs>
                  </a:gsLst>
                  <a:lin ang="5400000" scaled="0"/>
                </a:gradFill>
              </a:defRPr>
            </a:lvl1pPr>
          </a:lstStyle>
          <a:p>
            <a:r>
              <a:rPr lang="en-US" dirty="0"/>
              <a:t>Section title</a:t>
            </a:r>
          </a:p>
        </p:txBody>
      </p:sp>
    </p:spTree>
    <p:extLst>
      <p:ext uri="{BB962C8B-B14F-4D97-AF65-F5344CB8AC3E}">
        <p14:creationId xmlns:p14="http://schemas.microsoft.com/office/powerpoint/2010/main" val="1689345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3669745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2" name="TextBox 1"/>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6850104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64013" y="479425"/>
            <a:ext cx="1436313" cy="306604"/>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639" y="481796"/>
            <a:ext cx="11889564" cy="917575"/>
          </a:xfrm>
        </p:spPr>
        <p:txBody>
          <a:bodyPr/>
          <a:lstStyle>
            <a:lvl1pPr marL="0" algn="l" defTabSz="951028" rtl="0" eaLnBrk="1" fontAlgn="base" latinLnBrk="0" hangingPunct="1">
              <a:lnSpc>
                <a:spcPct val="90000"/>
              </a:lnSpc>
              <a:spcBef>
                <a:spcPct val="0"/>
              </a:spcBef>
              <a:spcAft>
                <a:spcPct val="0"/>
              </a:spcAft>
              <a:buNone/>
              <a:defRPr lang="en-US" sz="5507" kern="1200" dirty="0">
                <a:gradFill>
                  <a:gsLst>
                    <a:gs pos="0">
                      <a:srgbClr val="FFFFFF"/>
                    </a:gs>
                    <a:gs pos="100000">
                      <a:srgbClr val="FFFFFF"/>
                    </a:gs>
                  </a:gsLst>
                  <a:lin ang="5400000" scaled="0"/>
                </a:gradFill>
                <a:latin typeface="Segoe UI Light"/>
                <a:ea typeface="+mn-ea"/>
                <a:cs typeface="+mn-cs"/>
              </a:defRPr>
            </a:lvl1pPr>
          </a:lstStyle>
          <a:p>
            <a:r>
              <a:rPr lang="en-US" dirty="0"/>
              <a:t>Click to edit Master title style</a:t>
            </a:r>
          </a:p>
        </p:txBody>
      </p:sp>
    </p:spTree>
    <p:extLst>
      <p:ext uri="{BB962C8B-B14F-4D97-AF65-F5344CB8AC3E}">
        <p14:creationId xmlns:p14="http://schemas.microsoft.com/office/powerpoint/2010/main" val="66303612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533843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2433159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250026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977451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067622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36289604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4254255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3174803"/>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65293602"/>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dirty="0"/>
              <a:t>Click to edit Master title style</a:t>
            </a:r>
          </a:p>
        </p:txBody>
      </p:sp>
    </p:spTree>
    <p:extLst>
      <p:ext uri="{BB962C8B-B14F-4D97-AF65-F5344CB8AC3E}">
        <p14:creationId xmlns:p14="http://schemas.microsoft.com/office/powerpoint/2010/main" val="13366392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1637289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1505937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537205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41242146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8461135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68753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10562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73054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50803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8705256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42557834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236503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32404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39778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959926"/>
      </p:ext>
    </p:extLst>
  </p:cSld>
  <p:clrMapOvr>
    <a:overrideClrMapping bg1="lt1" tx1="dk1" bg2="lt2" tx2="dk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2.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8" name="Group 17"/>
          <p:cNvGrpSpPr/>
          <p:nvPr userDrawn="1"/>
        </p:nvGrpSpPr>
        <p:grpSpPr>
          <a:xfrm>
            <a:off x="12618967" y="0"/>
            <a:ext cx="952401" cy="5766965"/>
            <a:chOff x="12618967" y="0"/>
            <a:chExt cx="952401" cy="5766965"/>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32472" fontAlgn="base">
                  <a:lnSpc>
                    <a:spcPct val="100000"/>
                  </a:lnSpc>
                  <a:spcBef>
                    <a:spcPct val="0"/>
                  </a:spcBef>
                  <a:spcAft>
                    <a:spcPct val="0"/>
                  </a:spcAft>
                </a:pPr>
                <a:r>
                  <a:rPr lang="en-US" sz="500" dirty="0">
                    <a:gradFill>
                      <a:gsLst>
                        <a:gs pos="7965">
                          <a:srgbClr val="000000"/>
                        </a:gs>
                        <a:gs pos="28319">
                          <a:srgbClr val="000000"/>
                        </a:gs>
                      </a:gsLst>
                      <a:lin ang="5400000" scaled="0"/>
                    </a:gradFill>
                    <a:ea typeface="Segoe UI" pitchFamily="34" charset="0"/>
                    <a:cs typeface="Segoe UI" pitchFamily="34" charset="0"/>
                  </a:rPr>
                  <a:t>R:</a:t>
                </a:r>
                <a:r>
                  <a:rPr lang="en-US" sz="50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50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32472" fontAlgn="base">
                  <a:lnSpc>
                    <a:spcPct val="100000"/>
                  </a:lnSpc>
                  <a:spcBef>
                    <a:spcPct val="0"/>
                  </a:spcBef>
                  <a:spcAft>
                    <a:spcPct val="0"/>
                  </a:spcAft>
                </a:pPr>
                <a:r>
                  <a:rPr lang="en-US" sz="50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32472" fontAlgn="base">
                  <a:lnSpc>
                    <a:spcPct val="100000"/>
                  </a:lnSpc>
                  <a:spcBef>
                    <a:spcPct val="0"/>
                  </a:spcBef>
                  <a:spcAft>
                    <a:spcPct val="0"/>
                  </a:spcAft>
                </a:pPr>
                <a:r>
                  <a:rPr lang="en-US" sz="500" dirty="0">
                    <a:gradFill>
                      <a:gsLst>
                        <a:gs pos="92035">
                          <a:srgbClr val="505050"/>
                        </a:gs>
                        <a:gs pos="27000">
                          <a:srgbClr val="505050"/>
                        </a:gs>
                      </a:gsLst>
                      <a:lin ang="5400000" scaled="0"/>
                    </a:gradFill>
                    <a:ea typeface="Segoe UI" pitchFamily="34" charset="0"/>
                    <a:cs typeface="Segoe UI" pitchFamily="34" charset="0"/>
                  </a:rPr>
                  <a:t>R:</a:t>
                </a:r>
                <a:r>
                  <a:rPr lang="en-US" sz="50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50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Blue</a:t>
                </a:r>
              </a:p>
              <a:p>
                <a:pPr algn="l" defTabSz="932472" fontAlgn="base">
                  <a:lnSpc>
                    <a:spcPct val="100000"/>
                  </a:lnSpc>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a:t>
                </a:r>
                <a:r>
                  <a:rPr lang="en-US" sz="500" baseline="0" dirty="0">
                    <a:gradFill>
                      <a:gsLst>
                        <a:gs pos="0">
                          <a:srgbClr val="FFFFFF"/>
                        </a:gs>
                        <a:gs pos="100000">
                          <a:srgbClr val="FFFFFF"/>
                        </a:gs>
                      </a:gsLst>
                      <a:lin ang="5400000" scaled="0"/>
                    </a:gradFill>
                    <a:ea typeface="Segoe UI" pitchFamily="34" charset="0"/>
                    <a:cs typeface="Segoe UI" pitchFamily="34" charset="0"/>
                  </a:rPr>
                  <a:t>0 G:32 B:80</a:t>
                </a:r>
                <a:endParaRPr lang="en-US" sz="50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1412325" y="4270556"/>
              <a:ext cx="2703052" cy="289766"/>
              <a:chOff x="4476564" y="4543426"/>
              <a:chExt cx="2703052" cy="289766"/>
            </a:xfrm>
          </p:grpSpPr>
          <p:sp>
            <p:nvSpPr>
              <p:cNvPr id="33" name="Rectangle 32"/>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marL="0" algn="l" defTabSz="932472" rtl="0" eaLnBrk="1" fontAlgn="base" latinLnBrk="0" hangingPunct="1">
                  <a:lnSpc>
                    <a:spcPct val="100000"/>
                  </a:lnSpc>
                  <a:spcBef>
                    <a:spcPct val="0"/>
                  </a:spcBef>
                  <a:spcAft>
                    <a:spcPct val="0"/>
                  </a:spcAft>
                </a:pPr>
                <a:r>
                  <a:rPr lang="en-US" sz="500" kern="1200" dirty="0">
                    <a:gradFill>
                      <a:gsLst>
                        <a:gs pos="2092">
                          <a:srgbClr val="F8F8F8"/>
                        </a:gs>
                        <a:gs pos="10042">
                          <a:srgbClr val="F8F8F8"/>
                        </a:gs>
                      </a:gsLst>
                      <a:lin ang="5400000" scaled="0"/>
                    </a:gradFill>
                    <a:latin typeface="+mn-lt"/>
                    <a:ea typeface="Segoe UI" pitchFamily="34" charset="0"/>
                    <a:cs typeface="Segoe UI" pitchFamily="34" charset="0"/>
                  </a:rPr>
                  <a:t>R:92 G:45 B:145</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4476564" y="4543426"/>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32472" rtl="0" eaLnBrk="1" fontAlgn="base" latinLnBrk="0" hangingPunct="1">
                  <a:lnSpc>
                    <a:spcPct val="100000"/>
                  </a:lnSpc>
                  <a:spcBef>
                    <a:spcPct val="0"/>
                  </a:spcBef>
                  <a:spcAft>
                    <a:spcPct val="0"/>
                  </a:spcAft>
                </a:pPr>
                <a:r>
                  <a:rPr lang="en-US" sz="500" b="1" kern="1200" baseline="0" dirty="0">
                    <a:gradFill>
                      <a:gsLst>
                        <a:gs pos="0">
                          <a:srgbClr val="FFFFFF"/>
                        </a:gs>
                        <a:gs pos="100000">
                          <a:srgbClr val="FFFFFF"/>
                        </a:gs>
                      </a:gsLst>
                      <a:lin ang="5400000" scaled="0"/>
                    </a:gradFill>
                    <a:latin typeface="+mn-lt"/>
                    <a:ea typeface="Segoe UI" pitchFamily="34" charset="0"/>
                    <a:cs typeface="Segoe UI" pitchFamily="34" charset="0"/>
                  </a:rPr>
                  <a:t>Green</a:t>
                </a:r>
              </a:p>
              <a:p>
                <a:pPr algn="l" defTabSz="932472" fontAlgn="base">
                  <a:lnSpc>
                    <a:spcPct val="100000"/>
                  </a:lnSpc>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a:t>
                </a:r>
                <a:r>
                  <a:rPr lang="en-US" sz="500" baseline="0" dirty="0">
                    <a:gradFill>
                      <a:gsLst>
                        <a:gs pos="2092">
                          <a:srgbClr val="F8F8F8"/>
                        </a:gs>
                        <a:gs pos="10042">
                          <a:srgbClr val="F8F8F8"/>
                        </a:gs>
                      </a:gsLst>
                      <a:lin ang="5400000" scaled="0"/>
                    </a:gradFill>
                    <a:ea typeface="Segoe UI" pitchFamily="34" charset="0"/>
                    <a:cs typeface="Segoe UI" pitchFamily="34" charset="0"/>
                  </a:rPr>
                  <a:t>16 G:124 B:16</a:t>
                </a:r>
                <a:endParaRPr lang="en-US" sz="50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2917">
                        <a:schemeClr val="tx1"/>
                      </a:gs>
                      <a:gs pos="30000">
                        <a:schemeClr val="tx1"/>
                      </a:gs>
                    </a:gsLst>
                    <a:lin ang="5400000" scaled="0"/>
                  </a:gradFill>
                </a:rPr>
                <a:t>Secondary colors (use only when</a:t>
              </a:r>
              <a:r>
                <a:rPr lang="en-US" sz="1000" baseline="0" dirty="0">
                  <a:gradFill>
                    <a:gsLst>
                      <a:gs pos="2917">
                        <a:schemeClr val="tx1"/>
                      </a:gs>
                      <a:gs pos="30000">
                        <a:schemeClr val="tx1"/>
                      </a:gs>
                    </a:gsLst>
                    <a:lin ang="5400000" scaled="0"/>
                  </a:gradFill>
                </a:rPr>
                <a:t> necessary)</a:t>
              </a:r>
              <a:endParaRPr lang="en-US" sz="1000" dirty="0">
                <a:gradFill>
                  <a:gsLst>
                    <a:gs pos="2917">
                      <a:schemeClr val="tx1"/>
                    </a:gs>
                    <a:gs pos="30000">
                      <a:schemeClr val="tx1"/>
                    </a:gs>
                  </a:gsLst>
                  <a:lin ang="5400000" scaled="0"/>
                </a:gradFill>
              </a:endParaRPr>
            </a:p>
          </p:txBody>
        </p:sp>
      </p:gr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9" r:id="rId1"/>
    <p:sldLayoutId id="2147484300" r:id="rId2"/>
    <p:sldLayoutId id="2147484318" r:id="rId3"/>
    <p:sldLayoutId id="2147484295" r:id="rId4"/>
    <p:sldLayoutId id="2147484240" r:id="rId5"/>
    <p:sldLayoutId id="2147484296" r:id="rId6"/>
    <p:sldLayoutId id="2147484241" r:id="rId7"/>
    <p:sldLayoutId id="2147484297" r:id="rId8"/>
    <p:sldLayoutId id="2147484244" r:id="rId9"/>
    <p:sldLayoutId id="2147484298" r:id="rId10"/>
    <p:sldLayoutId id="2147484245" r:id="rId11"/>
    <p:sldLayoutId id="2147484247" r:id="rId12"/>
    <p:sldLayoutId id="2147484337" r:id="rId13"/>
    <p:sldLayoutId id="2147484249" r:id="rId14"/>
    <p:sldLayoutId id="2147484301" r:id="rId15"/>
    <p:sldLayoutId id="2147484252" r:id="rId16"/>
    <p:sldLayoutId id="2147484251" r:id="rId17"/>
    <p:sldLayoutId id="2147484254" r:id="rId18"/>
    <p:sldLayoutId id="2147484257" r:id="rId19"/>
    <p:sldLayoutId id="2147484258" r:id="rId20"/>
    <p:sldLayoutId id="2147484260" r:id="rId21"/>
    <p:sldLayoutId id="2147484299" r:id="rId22"/>
    <p:sldLayoutId id="2147484263" r:id="rId23"/>
    <p:sldLayoutId id="2147484341"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Click to edit Master text styles</a:t>
            </a:r>
          </a:p>
          <a:p>
            <a:pPr marL="584200" marR="0" lvl="1" indent="-2413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dirty="0"/>
              <a:t>Second level</a:t>
            </a:r>
          </a:p>
          <a:p>
            <a:pPr lvl="2"/>
            <a:r>
              <a:rPr lang="en-US" dirty="0"/>
              <a:t>Third level</a:t>
            </a:r>
          </a:p>
          <a:p>
            <a:pPr lvl="3"/>
            <a:r>
              <a:rPr lang="en-US" dirty="0"/>
              <a:t>Fourth level</a:t>
            </a:r>
          </a:p>
          <a:p>
            <a:pPr lvl="4"/>
            <a:r>
              <a:rPr lang="en-US" dirty="0"/>
              <a:t>Fifth level</a:t>
            </a:r>
          </a:p>
        </p:txBody>
      </p:sp>
      <p:grpSp>
        <p:nvGrpSpPr>
          <p:cNvPr id="42" name="Group 41"/>
          <p:cNvGrpSpPr/>
          <p:nvPr userDrawn="1"/>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3460120779"/>
      </p:ext>
    </p:extLst>
  </p:cSld>
  <p:clrMap bg1="dk1" tx1="lt1" bg2="dk2" tx2="lt2" accent1="accent1" accent2="accent2" accent3="accent3" accent4="accent4" accent5="accent5" accent6="accent6" hlink="hlink" folHlink="folHlink"/>
  <p:sldLayoutIdLst>
    <p:sldLayoutId id="2147484338" r:id="rId1"/>
    <p:sldLayoutId id="2147484339" r:id="rId2"/>
    <p:sldLayoutId id="2147484340" r:id="rId3"/>
    <p:sldLayoutId id="2147484311" r:id="rId4"/>
    <p:sldLayoutId id="2147484312" r:id="rId5"/>
    <p:sldLayoutId id="2147484313" r:id="rId6"/>
    <p:sldLayoutId id="2147484314" r:id="rId7"/>
    <p:sldLayoutId id="2147484315" r:id="rId8"/>
    <p:sldLayoutId id="2147484316" r:id="rId9"/>
    <p:sldLayoutId id="2147484327" r:id="rId10"/>
    <p:sldLayoutId id="2147484328" r:id="rId11"/>
    <p:sldLayoutId id="2147484329" r:id="rId12"/>
    <p:sldLayoutId id="2147484330" r:id="rId13"/>
    <p:sldLayoutId id="2147484331" r:id="rId14"/>
    <p:sldLayoutId id="2147484317" r:id="rId15"/>
    <p:sldLayoutId id="2147484332" r:id="rId16"/>
    <p:sldLayoutId id="2147484333" r:id="rId17"/>
    <p:sldLayoutId id="2147484334" r:id="rId18"/>
    <p:sldLayoutId id="2147484335" r:id="rId19"/>
    <p:sldLayoutId id="2147484336" r:id="rId20"/>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2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Introduction to </a:t>
            </a:r>
            <a:br>
              <a:rPr lang="en-US" dirty="0"/>
            </a:br>
            <a:r>
              <a:rPr lang="en-US" dirty="0"/>
              <a:t>Windows 10 IoT Core</a:t>
            </a:r>
          </a:p>
        </p:txBody>
      </p:sp>
      <p:sp>
        <p:nvSpPr>
          <p:cNvPr id="5" name="Text Placeholder 4"/>
          <p:cNvSpPr>
            <a:spLocks noGrp="1"/>
          </p:cNvSpPr>
          <p:nvPr>
            <p:ph type="body" sz="quarter" idx="12"/>
          </p:nvPr>
        </p:nvSpPr>
        <p:spPr/>
        <p:txBody>
          <a:bodyPr/>
          <a:lstStyle/>
          <a:p>
            <a:endParaRPr lang="en-US" dirty="0"/>
          </a:p>
        </p:txBody>
      </p:sp>
      <p:sp>
        <p:nvSpPr>
          <p:cNvPr id="6" name="Text Placeholder 5"/>
          <p:cNvSpPr>
            <a:spLocks noGrp="1"/>
          </p:cNvSpPr>
          <p:nvPr>
            <p:ph type="body" sz="quarter" idx="13"/>
          </p:nvPr>
        </p:nvSpPr>
        <p:spPr/>
        <p:txBody>
          <a:bodyPr/>
          <a:lstStyle/>
          <a:p>
            <a:r>
              <a:rPr lang="en-US" dirty="0"/>
              <a:t>Code Labs</a:t>
            </a:r>
          </a:p>
        </p:txBody>
      </p:sp>
    </p:spTree>
    <p:extLst>
      <p:ext uri="{BB962C8B-B14F-4D97-AF65-F5344CB8AC3E}">
        <p14:creationId xmlns:p14="http://schemas.microsoft.com/office/powerpoint/2010/main" val="266690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err="1">
                <a:solidFill>
                  <a:schemeClr val="accent1"/>
                </a:solidFill>
              </a:rPr>
              <a:t>IoT</a:t>
            </a:r>
            <a:r>
              <a:rPr lang="en-US" dirty="0">
                <a:solidFill>
                  <a:schemeClr val="accent1"/>
                </a:solidFill>
              </a:rPr>
              <a:t> Dev Code Lab Related Sessions</a:t>
            </a:r>
            <a:br>
              <a:rPr lang="en-US" dirty="0"/>
            </a:br>
            <a:r>
              <a:rPr lang="en-US" dirty="0"/>
              <a:t>Thursday 03/31</a:t>
            </a:r>
            <a:endParaRPr lang="en-US" dirty="0">
              <a:solidFill>
                <a:srgbClr val="FF0000"/>
              </a:solidFill>
            </a:endParaRPr>
          </a:p>
        </p:txBody>
      </p:sp>
      <p:graphicFrame>
        <p:nvGraphicFramePr>
          <p:cNvPr id="6" name="Table 5"/>
          <p:cNvGraphicFramePr>
            <a:graphicFrameLocks noGrp="1"/>
          </p:cNvGraphicFramePr>
          <p:nvPr>
            <p:extLst/>
          </p:nvPr>
        </p:nvGraphicFramePr>
        <p:xfrm>
          <a:off x="455612" y="1820862"/>
          <a:ext cx="11706225" cy="4846320"/>
        </p:xfrm>
        <a:graphic>
          <a:graphicData uri="http://schemas.openxmlformats.org/drawingml/2006/table">
            <a:tbl>
              <a:tblPr bandRow="1">
                <a:tableStyleId>{7DF18680-E054-41AD-8BC1-D1AEF772440D}</a:tableStyleId>
              </a:tblPr>
              <a:tblGrid>
                <a:gridCol w="1647825">
                  <a:extLst>
                    <a:ext uri="{9D8B030D-6E8A-4147-A177-3AD203B41FA5}">
                      <a16:colId xmlns:a16="http://schemas.microsoft.com/office/drawing/2014/main" val="2762067195"/>
                    </a:ext>
                  </a:extLst>
                </a:gridCol>
                <a:gridCol w="3276600">
                  <a:extLst>
                    <a:ext uri="{9D8B030D-6E8A-4147-A177-3AD203B41FA5}">
                      <a16:colId xmlns:a16="http://schemas.microsoft.com/office/drawing/2014/main" val="1025087661"/>
                    </a:ext>
                  </a:extLst>
                </a:gridCol>
                <a:gridCol w="3657600">
                  <a:extLst>
                    <a:ext uri="{9D8B030D-6E8A-4147-A177-3AD203B41FA5}">
                      <a16:colId xmlns:a16="http://schemas.microsoft.com/office/drawing/2014/main" val="2689538617"/>
                    </a:ext>
                  </a:extLst>
                </a:gridCol>
                <a:gridCol w="3124200">
                  <a:extLst>
                    <a:ext uri="{9D8B030D-6E8A-4147-A177-3AD203B41FA5}">
                      <a16:colId xmlns:a16="http://schemas.microsoft.com/office/drawing/2014/main" val="3999115814"/>
                    </a:ext>
                  </a:extLst>
                </a:gridCol>
              </a:tblGrid>
              <a:tr h="877887">
                <a:tc>
                  <a:txBody>
                    <a:bodyPr/>
                    <a:lstStyle/>
                    <a:p>
                      <a:pPr algn="r"/>
                      <a:r>
                        <a:rPr lang="en-US" dirty="0"/>
                        <a:t>11:30 – 12:30</a:t>
                      </a:r>
                    </a:p>
                  </a:txBody>
                  <a:tcPr/>
                </a:tc>
                <a:tc>
                  <a:txBody>
                    <a:bodyPr/>
                    <a:lstStyle/>
                    <a:p>
                      <a:endParaRPr lang="en-US" dirty="0"/>
                    </a:p>
                  </a:txBody>
                  <a:tcPr/>
                </a:tc>
                <a:tc>
                  <a:txBody>
                    <a:bodyPr/>
                    <a:lstStyle/>
                    <a:p>
                      <a:r>
                        <a:rPr lang="en-US" dirty="0">
                          <a:solidFill>
                            <a:srgbClr val="FF0000"/>
                          </a:solidFill>
                        </a:rPr>
                        <a:t>IoT Module 1</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Garage</a:t>
                      </a:r>
                      <a:endParaRPr lang="en-US" dirty="0"/>
                    </a:p>
                  </a:txBody>
                  <a:tcPr/>
                </a:tc>
                <a:extLst>
                  <a:ext uri="{0D108BD9-81ED-4DB2-BD59-A6C34878D82A}">
                    <a16:rowId xmlns:a16="http://schemas.microsoft.com/office/drawing/2014/main" val="2085132217"/>
                  </a:ext>
                </a:extLst>
              </a:tr>
              <a:tr h="877887">
                <a:tc>
                  <a:txBody>
                    <a:bodyPr/>
                    <a:lstStyle/>
                    <a:p>
                      <a:pPr algn="r"/>
                      <a:r>
                        <a:rPr lang="en-US" dirty="0"/>
                        <a:t>14:00 – 15:00</a:t>
                      </a:r>
                    </a:p>
                  </a:txBody>
                  <a:tcPr/>
                </a:tc>
                <a:tc>
                  <a:txBody>
                    <a:bodyPr/>
                    <a:lstStyle/>
                    <a:p>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IoT Lab Modules 2 + 3</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Garage</a:t>
                      </a:r>
                      <a:endParaRPr lang="en-US" dirty="0"/>
                    </a:p>
                  </a:txBody>
                  <a:tcPr/>
                </a:tc>
                <a:extLst>
                  <a:ext uri="{0D108BD9-81ED-4DB2-BD59-A6C34878D82A}">
                    <a16:rowId xmlns:a16="http://schemas.microsoft.com/office/drawing/2014/main" val="1641709895"/>
                  </a:ext>
                </a:extLst>
              </a:tr>
              <a:tr h="877887">
                <a:tc>
                  <a:txBody>
                    <a:bodyPr/>
                    <a:lstStyle/>
                    <a:p>
                      <a:pPr algn="r"/>
                      <a:r>
                        <a:rPr lang="en-US" dirty="0"/>
                        <a:t>15:30 – 16:30</a:t>
                      </a:r>
                    </a:p>
                  </a:txBody>
                  <a:tcPr/>
                </a:tc>
                <a:tc>
                  <a:txBody>
                    <a:bodyPr/>
                    <a:lstStyle/>
                    <a:p>
                      <a:r>
                        <a:rPr lang="en-US" dirty="0">
                          <a:solidFill>
                            <a:srgbClr val="FF0000"/>
                          </a:solidFill>
                        </a:rPr>
                        <a:t>Azure </a:t>
                      </a:r>
                      <a:r>
                        <a:rPr lang="en-US" dirty="0" err="1">
                          <a:solidFill>
                            <a:srgbClr val="FF0000"/>
                          </a:solidFill>
                        </a:rPr>
                        <a:t>IoT</a:t>
                      </a:r>
                      <a:r>
                        <a:rPr lang="en-US" dirty="0">
                          <a:solidFill>
                            <a:srgbClr val="FF0000"/>
                          </a:solidFill>
                        </a:rPr>
                        <a:t>: Product, Vision &amp; Roadmap</a:t>
                      </a:r>
                    </a:p>
                    <a:p>
                      <a:r>
                        <a:rPr lang="en-US" dirty="0"/>
                        <a:t>Marriott 8</a:t>
                      </a:r>
                    </a:p>
                  </a:txBody>
                  <a:tcPr/>
                </a:tc>
                <a:tc>
                  <a:txBody>
                    <a:bodyPr/>
                    <a:lstStyle/>
                    <a:p>
                      <a:r>
                        <a:rPr lang="en-US" dirty="0">
                          <a:solidFill>
                            <a:srgbClr val="FF0000"/>
                          </a:solidFill>
                        </a:rPr>
                        <a:t>IoT Module 1</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Garage</a:t>
                      </a:r>
                      <a:endParaRPr lang="en-US" dirty="0"/>
                    </a:p>
                  </a:txBody>
                  <a:tcPr/>
                </a:tc>
                <a:extLst>
                  <a:ext uri="{0D108BD9-81ED-4DB2-BD59-A6C34878D82A}">
                    <a16:rowId xmlns:a16="http://schemas.microsoft.com/office/drawing/2014/main" val="1606125460"/>
                  </a:ext>
                </a:extLst>
              </a:tr>
              <a:tr h="877887">
                <a:tc>
                  <a:txBody>
                    <a:bodyPr/>
                    <a:lstStyle/>
                    <a:p>
                      <a:pPr algn="r"/>
                      <a:r>
                        <a:rPr lang="en-US" dirty="0"/>
                        <a:t>17:00 – 18:00</a:t>
                      </a:r>
                    </a:p>
                  </a:txBody>
                  <a:tcPr/>
                </a:tc>
                <a:tc>
                  <a:txBody>
                    <a:bodyPr/>
                    <a:lstStyle/>
                    <a:p>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IoT Lab Modules 2 + 3</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Garage</a:t>
                      </a:r>
                      <a:endParaRPr lang="en-US" dirty="0"/>
                    </a:p>
                  </a:txBody>
                  <a:tcPr/>
                </a:tc>
                <a:extLst>
                  <a:ext uri="{0D108BD9-81ED-4DB2-BD59-A6C34878D82A}">
                    <a16:rowId xmlns:a16="http://schemas.microsoft.com/office/drawing/2014/main" val="1392656908"/>
                  </a:ext>
                </a:extLst>
              </a:tr>
              <a:tr h="877887">
                <a:tc>
                  <a:txBody>
                    <a:bodyPr/>
                    <a:lstStyle/>
                    <a:p>
                      <a:pPr algn="r"/>
                      <a:r>
                        <a:rPr lang="en-US" dirty="0"/>
                        <a:t>18:30 – 19:30</a:t>
                      </a:r>
                    </a:p>
                  </a:txBody>
                  <a:tcPr/>
                </a:tc>
                <a:tc>
                  <a:txBody>
                    <a:bodyPr/>
                    <a:lstStyle/>
                    <a:p>
                      <a:r>
                        <a:rPr lang="en-US" dirty="0">
                          <a:solidFill>
                            <a:srgbClr val="FF0000"/>
                          </a:solidFill>
                        </a:rPr>
                        <a:t>Developer’s Guide to Connecting Devices to Azure </a:t>
                      </a:r>
                      <a:r>
                        <a:rPr lang="en-US" dirty="0" err="1">
                          <a:solidFill>
                            <a:srgbClr val="FF0000"/>
                          </a:solidFill>
                        </a:rPr>
                        <a:t>IoT</a:t>
                      </a:r>
                      <a:endParaRPr lang="en-US" dirty="0">
                        <a:solidFill>
                          <a:srgbClr val="FF0000"/>
                        </a:solidFill>
                      </a:endParaRPr>
                    </a:p>
                    <a:p>
                      <a:r>
                        <a:rPr lang="en-US" dirty="0"/>
                        <a:t>Marriott 8</a:t>
                      </a:r>
                    </a:p>
                  </a:txBody>
                  <a:tcPr/>
                </a:tc>
                <a:tc>
                  <a:txBody>
                    <a:bodyPr/>
                    <a:lstStyle/>
                    <a:p>
                      <a:r>
                        <a:rPr lang="en-US" dirty="0">
                          <a:solidFill>
                            <a:srgbClr val="FF0000"/>
                          </a:solidFill>
                        </a:rPr>
                        <a:t>IoT Module 1</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endParaRPr lang="en-US" dirty="0">
                        <a:solidFill>
                          <a:srgbClr val="FF0000"/>
                        </a:solidFill>
                      </a:endParaRPr>
                    </a:p>
                    <a:p>
                      <a:r>
                        <a:rPr lang="en-US" baseline="0" dirty="0"/>
                        <a:t>Garage</a:t>
                      </a:r>
                      <a:endParaRPr lang="en-US" dirty="0"/>
                    </a:p>
                  </a:txBody>
                  <a:tcPr/>
                </a:tc>
                <a:extLst>
                  <a:ext uri="{0D108BD9-81ED-4DB2-BD59-A6C34878D82A}">
                    <a16:rowId xmlns:a16="http://schemas.microsoft.com/office/drawing/2014/main" val="3976361780"/>
                  </a:ext>
                </a:extLst>
              </a:tr>
            </a:tbl>
          </a:graphicData>
        </a:graphic>
      </p:graphicFrame>
    </p:spTree>
    <p:extLst>
      <p:ext uri="{BB962C8B-B14F-4D97-AF65-F5344CB8AC3E}">
        <p14:creationId xmlns:p14="http://schemas.microsoft.com/office/powerpoint/2010/main" val="161295806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err="1">
                <a:solidFill>
                  <a:schemeClr val="accent1"/>
                </a:solidFill>
              </a:rPr>
              <a:t>IoT</a:t>
            </a:r>
            <a:r>
              <a:rPr lang="en-US" dirty="0">
                <a:solidFill>
                  <a:schemeClr val="accent1"/>
                </a:solidFill>
              </a:rPr>
              <a:t> Dev Code Lab Related Sessions</a:t>
            </a:r>
            <a:br>
              <a:rPr lang="en-US" dirty="0"/>
            </a:br>
            <a:r>
              <a:rPr lang="en-US" dirty="0"/>
              <a:t>Friday 04/01</a:t>
            </a:r>
          </a:p>
        </p:txBody>
      </p:sp>
      <p:graphicFrame>
        <p:nvGraphicFramePr>
          <p:cNvPr id="6" name="Table 5"/>
          <p:cNvGraphicFramePr>
            <a:graphicFrameLocks noGrp="1"/>
          </p:cNvGraphicFramePr>
          <p:nvPr>
            <p:extLst/>
          </p:nvPr>
        </p:nvGraphicFramePr>
        <p:xfrm>
          <a:off x="457200" y="1897062"/>
          <a:ext cx="11704637" cy="4378325"/>
        </p:xfrm>
        <a:graphic>
          <a:graphicData uri="http://schemas.openxmlformats.org/drawingml/2006/table">
            <a:tbl>
              <a:tblPr bandRow="1">
                <a:tableStyleId>{7DF18680-E054-41AD-8BC1-D1AEF772440D}</a:tableStyleId>
              </a:tblPr>
              <a:tblGrid>
                <a:gridCol w="1646237">
                  <a:extLst>
                    <a:ext uri="{9D8B030D-6E8A-4147-A177-3AD203B41FA5}">
                      <a16:colId xmlns:a16="http://schemas.microsoft.com/office/drawing/2014/main" val="2762067195"/>
                    </a:ext>
                  </a:extLst>
                </a:gridCol>
                <a:gridCol w="3276600">
                  <a:extLst>
                    <a:ext uri="{9D8B030D-6E8A-4147-A177-3AD203B41FA5}">
                      <a16:colId xmlns:a16="http://schemas.microsoft.com/office/drawing/2014/main" val="1025087661"/>
                    </a:ext>
                  </a:extLst>
                </a:gridCol>
                <a:gridCol w="3657600">
                  <a:extLst>
                    <a:ext uri="{9D8B030D-6E8A-4147-A177-3AD203B41FA5}">
                      <a16:colId xmlns:a16="http://schemas.microsoft.com/office/drawing/2014/main" val="3664329816"/>
                    </a:ext>
                  </a:extLst>
                </a:gridCol>
                <a:gridCol w="3124200">
                  <a:extLst>
                    <a:ext uri="{9D8B030D-6E8A-4147-A177-3AD203B41FA5}">
                      <a16:colId xmlns:a16="http://schemas.microsoft.com/office/drawing/2014/main" val="2966913272"/>
                    </a:ext>
                  </a:extLst>
                </a:gridCol>
              </a:tblGrid>
              <a:tr h="1303988">
                <a:tc>
                  <a:txBody>
                    <a:bodyPr/>
                    <a:lstStyle/>
                    <a:p>
                      <a:pPr algn="r"/>
                      <a:r>
                        <a:rPr lang="en-US" dirty="0"/>
                        <a:t>09:00 – 10:00</a:t>
                      </a:r>
                    </a:p>
                  </a:txBody>
                  <a:tcPr/>
                </a:tc>
                <a:tc>
                  <a:txBody>
                    <a:bodyPr/>
                    <a:lstStyle/>
                    <a:p>
                      <a:r>
                        <a:rPr lang="en-US" dirty="0">
                          <a:solidFill>
                            <a:srgbClr val="FF0000"/>
                          </a:solidFill>
                        </a:rPr>
                        <a:t>Windows 10 </a:t>
                      </a:r>
                      <a:r>
                        <a:rPr lang="en-US" dirty="0" err="1">
                          <a:solidFill>
                            <a:srgbClr val="FF0000"/>
                          </a:solidFill>
                        </a:rPr>
                        <a:t>IoT</a:t>
                      </a:r>
                      <a:r>
                        <a:rPr lang="en-US" dirty="0">
                          <a:solidFill>
                            <a:srgbClr val="FF0000"/>
                          </a:solidFill>
                        </a:rPr>
                        <a:t> Core: From Maker to Market</a:t>
                      </a:r>
                    </a:p>
                    <a:p>
                      <a:r>
                        <a:rPr lang="en-US" dirty="0"/>
                        <a:t>Marriott 7</a:t>
                      </a:r>
                    </a:p>
                  </a:txBody>
                  <a:tcPr/>
                </a:tc>
                <a:tc>
                  <a:txBody>
                    <a:bodyPr/>
                    <a:lstStyle/>
                    <a:p>
                      <a:r>
                        <a:rPr lang="en-US" dirty="0">
                          <a:solidFill>
                            <a:srgbClr val="FF0000"/>
                          </a:solidFill>
                        </a:rPr>
                        <a:t>IoT Module 1</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endParaRPr lang="en-US" dirty="0">
                        <a:solidFill>
                          <a:srgbClr val="FF0000"/>
                        </a:solidFill>
                      </a:endParaRPr>
                    </a:p>
                    <a:p>
                      <a:r>
                        <a:rPr lang="en-US" baseline="0" dirty="0"/>
                        <a:t>Garage</a:t>
                      </a:r>
                      <a:endParaRPr lang="en-US" dirty="0"/>
                    </a:p>
                  </a:txBody>
                  <a:tcPr/>
                </a:tc>
                <a:extLst>
                  <a:ext uri="{0D108BD9-81ED-4DB2-BD59-A6C34878D82A}">
                    <a16:rowId xmlns:a16="http://schemas.microsoft.com/office/drawing/2014/main" val="2085132217"/>
                  </a:ext>
                </a:extLst>
              </a:tr>
              <a:tr h="1024779">
                <a:tc>
                  <a:txBody>
                    <a:bodyPr/>
                    <a:lstStyle/>
                    <a:p>
                      <a:pPr algn="r"/>
                      <a:r>
                        <a:rPr lang="en-US" dirty="0"/>
                        <a:t>10:30 – 11:30</a:t>
                      </a:r>
                    </a:p>
                  </a:txBody>
                  <a:tcPr/>
                </a:tc>
                <a:tc>
                  <a:txBody>
                    <a:bodyPr/>
                    <a:lstStyle/>
                    <a:p>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IoT Lab Modules 2 + 3</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endParaRPr lang="en-US" dirty="0">
                        <a:solidFill>
                          <a:srgbClr val="FF0000"/>
                        </a:solidFill>
                      </a:endParaRPr>
                    </a:p>
                    <a:p>
                      <a:r>
                        <a:rPr lang="en-US" baseline="0" dirty="0"/>
                        <a:t>Garage</a:t>
                      </a:r>
                      <a:endParaRPr lang="en-US" dirty="0"/>
                    </a:p>
                  </a:txBody>
                  <a:tcPr/>
                </a:tc>
                <a:extLst>
                  <a:ext uri="{0D108BD9-81ED-4DB2-BD59-A6C34878D82A}">
                    <a16:rowId xmlns:a16="http://schemas.microsoft.com/office/drawing/2014/main" val="1641709895"/>
                  </a:ext>
                </a:extLst>
              </a:tr>
              <a:tr h="1024779">
                <a:tc>
                  <a:txBody>
                    <a:bodyPr/>
                    <a:lstStyle/>
                    <a:p>
                      <a:pPr algn="r"/>
                      <a:r>
                        <a:rPr lang="en-US" dirty="0"/>
                        <a:t>12:30 – 13:30</a:t>
                      </a:r>
                    </a:p>
                  </a:txBody>
                  <a:tcPr/>
                </a:tc>
                <a:tc>
                  <a:txBody>
                    <a:bodyPr/>
                    <a:lstStyle/>
                    <a:p>
                      <a:endParaRPr lang="en-US" dirty="0"/>
                    </a:p>
                  </a:txBody>
                  <a:tcPr/>
                </a:tc>
                <a:tc>
                  <a:txBody>
                    <a:bodyPr/>
                    <a:lstStyle/>
                    <a:p>
                      <a:r>
                        <a:rPr lang="en-US" dirty="0">
                          <a:solidFill>
                            <a:srgbClr val="FF0000"/>
                          </a:solidFill>
                        </a:rPr>
                        <a:t>IoT Module 1</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endParaRPr lang="en-US" dirty="0">
                        <a:solidFill>
                          <a:srgbClr val="FF0000"/>
                        </a:solidFill>
                      </a:endParaRPr>
                    </a:p>
                    <a:p>
                      <a:r>
                        <a:rPr lang="en-US" baseline="0" dirty="0"/>
                        <a:t>Garage</a:t>
                      </a:r>
                      <a:endParaRPr lang="en-US" dirty="0"/>
                    </a:p>
                  </a:txBody>
                  <a:tcPr/>
                </a:tc>
                <a:extLst>
                  <a:ext uri="{0D108BD9-81ED-4DB2-BD59-A6C34878D82A}">
                    <a16:rowId xmlns:a16="http://schemas.microsoft.com/office/drawing/2014/main" val="1606125460"/>
                  </a:ext>
                </a:extLst>
              </a:tr>
              <a:tr h="1024779">
                <a:tc>
                  <a:txBody>
                    <a:bodyPr/>
                    <a:lstStyle/>
                    <a:p>
                      <a:pPr algn="r"/>
                      <a:r>
                        <a:rPr lang="en-US" dirty="0"/>
                        <a:t>14:00 – 15:00</a:t>
                      </a:r>
                    </a:p>
                  </a:txBody>
                  <a:tcPr/>
                </a:tc>
                <a:tc>
                  <a:txBody>
                    <a:bodyPr/>
                    <a:lstStyle/>
                    <a:p>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IoT Lab Modules 2 + 3</a:t>
                      </a:r>
                    </a:p>
                    <a:p>
                      <a:r>
                        <a:rPr lang="en-US" dirty="0">
                          <a:solidFill>
                            <a:srgbClr val="FF0000"/>
                          </a:solidFill>
                        </a:rPr>
                        <a:t>Open Hack!</a:t>
                      </a:r>
                    </a:p>
                    <a:p>
                      <a:r>
                        <a:rPr lang="en-US" baseline="0" dirty="0"/>
                        <a:t>Here</a:t>
                      </a:r>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Windows 10</a:t>
                      </a:r>
                      <a:r>
                        <a:rPr lang="en-US" baseline="0" dirty="0">
                          <a:solidFill>
                            <a:srgbClr val="FF0000"/>
                          </a:solidFill>
                        </a:rPr>
                        <a:t> IoT Core and Azure IoT Suite QSC</a:t>
                      </a:r>
                      <a:endParaRPr lang="en-US" dirty="0">
                        <a:solidFill>
                          <a:srgbClr val="FF0000"/>
                        </a:solidFill>
                      </a:endParaRPr>
                    </a:p>
                    <a:p>
                      <a:r>
                        <a:rPr lang="en-US" baseline="0" dirty="0"/>
                        <a:t>Garage</a:t>
                      </a:r>
                      <a:endParaRPr lang="en-US" dirty="0"/>
                    </a:p>
                  </a:txBody>
                  <a:tcPr/>
                </a:tc>
                <a:extLst>
                  <a:ext uri="{0D108BD9-81ED-4DB2-BD59-A6C34878D82A}">
                    <a16:rowId xmlns:a16="http://schemas.microsoft.com/office/drawing/2014/main" val="1392656908"/>
                  </a:ext>
                </a:extLst>
              </a:tr>
            </a:tbl>
          </a:graphicData>
        </a:graphic>
      </p:graphicFrame>
    </p:spTree>
    <p:extLst>
      <p:ext uri="{BB962C8B-B14F-4D97-AF65-F5344CB8AC3E}">
        <p14:creationId xmlns:p14="http://schemas.microsoft.com/office/powerpoint/2010/main" val="153712392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1287462"/>
            <a:ext cx="11887200" cy="1777410"/>
          </a:xfrm>
        </p:spPr>
        <p:txBody>
          <a:bodyPr/>
          <a:lstStyle/>
          <a:p>
            <a:r>
              <a:rPr lang="en-US" sz="11500" dirty="0"/>
              <a:t>Hello </a:t>
            </a:r>
            <a:r>
              <a:rPr lang="en-US" sz="11500" dirty="0" err="1"/>
              <a:t>Blinky</a:t>
            </a:r>
            <a:endParaRPr lang="en-US" sz="11500" dirty="0"/>
          </a:p>
        </p:txBody>
      </p:sp>
      <p:sp>
        <p:nvSpPr>
          <p:cNvPr id="7" name="Text Placeholder 6"/>
          <p:cNvSpPr>
            <a:spLocks noGrp="1"/>
          </p:cNvSpPr>
          <p:nvPr>
            <p:ph type="body" sz="quarter" idx="4294967295"/>
          </p:nvPr>
        </p:nvSpPr>
        <p:spPr>
          <a:xfrm>
            <a:off x="350836" y="3954463"/>
            <a:ext cx="11277601" cy="1538883"/>
          </a:xfrm>
        </p:spPr>
        <p:txBody>
          <a:bodyPr/>
          <a:lstStyle/>
          <a:p>
            <a:pPr marL="0" indent="0">
              <a:buNone/>
            </a:pPr>
            <a:r>
              <a:rPr lang="en-US" sz="4400" dirty="0"/>
              <a:t>Share your photos and experiences!</a:t>
            </a:r>
          </a:p>
          <a:p>
            <a:pPr marL="0" indent="0">
              <a:buNone/>
            </a:pPr>
            <a:r>
              <a:rPr lang="en-US" sz="4400" dirty="0"/>
              <a:t>#Build2016</a:t>
            </a:r>
          </a:p>
        </p:txBody>
      </p:sp>
    </p:spTree>
    <p:extLst>
      <p:ext uri="{BB962C8B-B14F-4D97-AF65-F5344CB8AC3E}">
        <p14:creationId xmlns:p14="http://schemas.microsoft.com/office/powerpoint/2010/main" val="359604298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1287462"/>
            <a:ext cx="11887200" cy="1777410"/>
          </a:xfrm>
        </p:spPr>
        <p:txBody>
          <a:bodyPr/>
          <a:lstStyle/>
          <a:p>
            <a:r>
              <a:rPr lang="en-US" sz="11500"/>
              <a:t>Remaining </a:t>
            </a:r>
            <a:r>
              <a:rPr lang="en-US" sz="11500" dirty="0"/>
              <a:t>Lab</a:t>
            </a:r>
          </a:p>
        </p:txBody>
      </p:sp>
      <p:sp>
        <p:nvSpPr>
          <p:cNvPr id="7" name="Text Placeholder 6"/>
          <p:cNvSpPr>
            <a:spLocks noGrp="1"/>
          </p:cNvSpPr>
          <p:nvPr>
            <p:ph type="body" sz="quarter" idx="4294967295"/>
          </p:nvPr>
        </p:nvSpPr>
        <p:spPr>
          <a:xfrm>
            <a:off x="350836" y="3954463"/>
            <a:ext cx="11277601" cy="1538883"/>
          </a:xfrm>
        </p:spPr>
        <p:txBody>
          <a:bodyPr/>
          <a:lstStyle/>
          <a:p>
            <a:pPr marL="0" indent="0">
              <a:buNone/>
            </a:pPr>
            <a:r>
              <a:rPr lang="en-US" sz="4400" dirty="0"/>
              <a:t>Share your photos and experiences!</a:t>
            </a:r>
          </a:p>
          <a:p>
            <a:pPr marL="0" indent="0">
              <a:buNone/>
            </a:pPr>
            <a:r>
              <a:rPr lang="en-US" sz="4400" dirty="0"/>
              <a:t>#Build2016</a:t>
            </a:r>
          </a:p>
        </p:txBody>
      </p:sp>
    </p:spTree>
    <p:extLst>
      <p:ext uri="{BB962C8B-B14F-4D97-AF65-F5344CB8AC3E}">
        <p14:creationId xmlns:p14="http://schemas.microsoft.com/office/powerpoint/2010/main" val="153659323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dirty="0"/>
              <a:t>Wrap-Up</a:t>
            </a:r>
          </a:p>
        </p:txBody>
      </p:sp>
      <p:pic>
        <p:nvPicPr>
          <p:cNvPr id="4" name="Picture 3"/>
          <p:cNvPicPr>
            <a:picLocks noChangeAspect="1"/>
          </p:cNvPicPr>
          <p:nvPr/>
        </p:nvPicPr>
        <p:blipFill>
          <a:blip r:embed="rId3"/>
          <a:stretch>
            <a:fillRect/>
          </a:stretch>
        </p:blipFill>
        <p:spPr>
          <a:xfrm>
            <a:off x="-1858963" y="1668463"/>
            <a:ext cx="7740912" cy="5177694"/>
          </a:xfrm>
          <a:prstGeom prst="rect">
            <a:avLst/>
          </a:prstGeom>
        </p:spPr>
      </p:pic>
      <p:sp>
        <p:nvSpPr>
          <p:cNvPr id="5" name="Text Placeholder 6"/>
          <p:cNvSpPr txBox="1">
            <a:spLocks/>
          </p:cNvSpPr>
          <p:nvPr/>
        </p:nvSpPr>
        <p:spPr>
          <a:xfrm>
            <a:off x="4694237" y="1792347"/>
            <a:ext cx="7375842"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t>Please clean up around your workstation</a:t>
            </a:r>
          </a:p>
          <a:p>
            <a:pPr marL="0" indent="0">
              <a:buNone/>
            </a:pPr>
            <a:endParaRPr lang="en-US" sz="3200" dirty="0"/>
          </a:p>
          <a:p>
            <a:pPr marL="0" indent="0">
              <a:buNone/>
            </a:pPr>
            <a:r>
              <a:rPr lang="en-US" sz="3200" dirty="0"/>
              <a:t>Return all additional components and materials to the table.</a:t>
            </a:r>
          </a:p>
          <a:p>
            <a:pPr marL="0" indent="0">
              <a:buNone/>
            </a:pPr>
            <a:endParaRPr lang="en-US" sz="3200" dirty="0"/>
          </a:p>
          <a:p>
            <a:pPr marL="0" indent="0">
              <a:buNone/>
            </a:pPr>
            <a:r>
              <a:rPr lang="en-US" sz="3200" dirty="0"/>
              <a:t>Unless you are staying through to the next session, please log out of the PC</a:t>
            </a:r>
          </a:p>
          <a:p>
            <a:pPr marL="0" indent="0">
              <a:buNone/>
            </a:pPr>
            <a:endParaRPr lang="en-US" sz="3200" dirty="0"/>
          </a:p>
          <a:p>
            <a:pPr marL="0" indent="0">
              <a:buNone/>
            </a:pPr>
            <a:r>
              <a:rPr lang="en-US" sz="3200" dirty="0"/>
              <a:t>Come back for open hack on days 2 + 3!</a:t>
            </a:r>
          </a:p>
          <a:p>
            <a:pPr marL="0" indent="0">
              <a:buNone/>
            </a:pPr>
            <a:endParaRPr lang="en-US" sz="3200" dirty="0"/>
          </a:p>
        </p:txBody>
      </p:sp>
    </p:spTree>
    <p:extLst>
      <p:ext uri="{BB962C8B-B14F-4D97-AF65-F5344CB8AC3E}">
        <p14:creationId xmlns:p14="http://schemas.microsoft.com/office/powerpoint/2010/main" val="31481917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9810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Rectangle 63"/>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63" name="Rectangle 62"/>
          <p:cNvSpPr/>
          <p:nvPr/>
        </p:nvSpPr>
        <p:spPr bwMode="auto">
          <a:xfrm>
            <a:off x="-101924" y="3326261"/>
            <a:ext cx="12537518" cy="945664"/>
          </a:xfrm>
          <a:prstGeom prst="rect">
            <a:avLst/>
          </a:prstGeom>
          <a:solidFill>
            <a:schemeClr val="accent1"/>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53646" tIns="202917" rIns="253646" bIns="202917" numCol="1" spcCol="0" rtlCol="0" fromWordArt="0" anchor="t" anchorCtr="0" forceAA="0" compatLnSpc="1">
            <a:prstTxWarp prst="textNoShape">
              <a:avLst/>
            </a:prstTxWarp>
            <a:noAutofit/>
          </a:bodyPr>
          <a:lstStyle/>
          <a:p>
            <a:pPr algn="ctr" defTabSz="1293239" fontAlgn="base">
              <a:lnSpc>
                <a:spcPct val="90000"/>
              </a:lnSpc>
              <a:spcBef>
                <a:spcPct val="0"/>
              </a:spcBef>
              <a:spcAft>
                <a:spcPct val="0"/>
              </a:spcAft>
              <a:defRPr/>
            </a:pPr>
            <a:endParaRPr lang="en-US" sz="2448" dirty="0" err="1">
              <a:gradFill>
                <a:gsLst>
                  <a:gs pos="2917">
                    <a:srgbClr val="737373"/>
                  </a:gs>
                  <a:gs pos="81000">
                    <a:srgbClr val="737373"/>
                  </a:gs>
                </a:gsLst>
                <a:lin ang="5400000" scaled="0"/>
              </a:gradFill>
              <a:latin typeface="Segoe UI"/>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Windows on a full range of devices…</a:t>
            </a:r>
          </a:p>
        </p:txBody>
      </p:sp>
      <p:sp>
        <p:nvSpPr>
          <p:cNvPr id="29" name="Oval 33"/>
          <p:cNvSpPr/>
          <p:nvPr/>
        </p:nvSpPr>
        <p:spPr>
          <a:xfrm>
            <a:off x="5210516" y="2740842"/>
            <a:ext cx="2015443" cy="2015443"/>
          </a:xfrm>
          <a:prstGeom prst="ellipse">
            <a:avLst/>
          </a:prstGeom>
          <a:solidFill>
            <a:schemeClr val="bg1"/>
          </a:solidFill>
          <a:ln w="28575" cmpd="sng">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73">
              <a:defRPr/>
            </a:pPr>
            <a:endParaRPr lang="en-US" sz="2448" dirty="0" err="1">
              <a:solidFill>
                <a:srgbClr val="FFFFFF"/>
              </a:solidFill>
              <a:latin typeface="Segoe UI"/>
            </a:endParaRPr>
          </a:p>
        </p:txBody>
      </p:sp>
      <p:grpSp>
        <p:nvGrpSpPr>
          <p:cNvPr id="30" name="Group 29"/>
          <p:cNvGrpSpPr/>
          <p:nvPr/>
        </p:nvGrpSpPr>
        <p:grpSpPr>
          <a:xfrm>
            <a:off x="5153496" y="2826644"/>
            <a:ext cx="2129484" cy="1843841"/>
            <a:chOff x="5052041" y="2485844"/>
            <a:chExt cx="2087919" cy="1807851"/>
          </a:xfrm>
        </p:grpSpPr>
        <p:sp>
          <p:nvSpPr>
            <p:cNvPr id="31" name="Oval 33"/>
            <p:cNvSpPr/>
            <p:nvPr/>
          </p:nvSpPr>
          <p:spPr>
            <a:xfrm>
              <a:off x="5192075" y="2485844"/>
              <a:ext cx="1807850" cy="1807851"/>
            </a:xfrm>
            <a:prstGeom prst="ellipse">
              <a:avLst/>
            </a:prstGeom>
            <a:solidFill>
              <a:schemeClr val="accent1"/>
            </a:solidFill>
            <a:ln w="88900" cmpd="thickThi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73">
                <a:defRPr/>
              </a:pPr>
              <a:endParaRPr lang="en-US" sz="2448" dirty="0" err="1">
                <a:solidFill>
                  <a:srgbClr val="FFFFFF"/>
                </a:solidFill>
                <a:latin typeface="Segoe UI"/>
              </a:endParaRPr>
            </a:p>
          </p:txBody>
        </p:sp>
        <p:grpSp>
          <p:nvGrpSpPr>
            <p:cNvPr id="32" name="Group 31"/>
            <p:cNvGrpSpPr/>
            <p:nvPr/>
          </p:nvGrpSpPr>
          <p:grpSpPr>
            <a:xfrm>
              <a:off x="5052041" y="2836625"/>
              <a:ext cx="2087919" cy="1071421"/>
              <a:chOff x="5052041" y="2836625"/>
              <a:chExt cx="2087919" cy="1071421"/>
            </a:xfrm>
          </p:grpSpPr>
          <p:sp>
            <p:nvSpPr>
              <p:cNvPr id="33" name="TextBox 35"/>
              <p:cNvSpPr txBox="1"/>
              <p:nvPr/>
            </p:nvSpPr>
            <p:spPr>
              <a:xfrm>
                <a:off x="5052041" y="3644319"/>
                <a:ext cx="2087919" cy="263727"/>
              </a:xfrm>
              <a:prstGeom prst="rect">
                <a:avLst/>
              </a:prstGeom>
              <a:noFill/>
            </p:spPr>
            <p:txBody>
              <a:bodyPr wrap="square" lIns="0" tIns="0" rIns="0" bIns="0" rtlCol="0">
                <a:spAutoFit/>
              </a:bodyPr>
              <a:lstStyle/>
              <a:p>
                <a:pPr algn="ctr" defTabSz="932573">
                  <a:lnSpc>
                    <a:spcPct val="90000"/>
                  </a:lnSpc>
                  <a:defRPr/>
                </a:pPr>
                <a:r>
                  <a:rPr lang="en-US" sz="1904" dirty="0">
                    <a:solidFill>
                      <a:srgbClr val="FFFFFF"/>
                    </a:solidFill>
                    <a:latin typeface="Segoe UI"/>
                    <a:cs typeface="Segoe UI Semibold" panose="020B0702040204020203" pitchFamily="34" charset="0"/>
                  </a:rPr>
                  <a:t>Windows 10</a:t>
                </a:r>
              </a:p>
            </p:txBody>
          </p:sp>
          <p:sp>
            <p:nvSpPr>
              <p:cNvPr id="34" name="Freeform 5"/>
              <p:cNvSpPr>
                <a:spLocks noEditPoints="1"/>
              </p:cNvSpPr>
              <p:nvPr/>
            </p:nvSpPr>
            <p:spPr bwMode="auto">
              <a:xfrm>
                <a:off x="5695158" y="2836625"/>
                <a:ext cx="750884" cy="745537"/>
              </a:xfrm>
              <a:custGeom>
                <a:avLst/>
                <a:gdLst>
                  <a:gd name="T0" fmla="*/ 0 w 281"/>
                  <a:gd name="T1" fmla="*/ 240 h 279"/>
                  <a:gd name="T2" fmla="*/ 119 w 281"/>
                  <a:gd name="T3" fmla="*/ 257 h 279"/>
                  <a:gd name="T4" fmla="*/ 119 w 281"/>
                  <a:gd name="T5" fmla="*/ 140 h 279"/>
                  <a:gd name="T6" fmla="*/ 0 w 281"/>
                  <a:gd name="T7" fmla="*/ 140 h 279"/>
                  <a:gd name="T8" fmla="*/ 0 w 281"/>
                  <a:gd name="T9" fmla="*/ 240 h 279"/>
                  <a:gd name="T10" fmla="*/ 0 w 281"/>
                  <a:gd name="T11" fmla="*/ 136 h 279"/>
                  <a:gd name="T12" fmla="*/ 119 w 281"/>
                  <a:gd name="T13" fmla="*/ 136 h 279"/>
                  <a:gd name="T14" fmla="*/ 119 w 281"/>
                  <a:gd name="T15" fmla="*/ 21 h 279"/>
                  <a:gd name="T16" fmla="*/ 0 w 281"/>
                  <a:gd name="T17" fmla="*/ 38 h 279"/>
                  <a:gd name="T18" fmla="*/ 0 w 281"/>
                  <a:gd name="T19" fmla="*/ 136 h 279"/>
                  <a:gd name="T20" fmla="*/ 126 w 281"/>
                  <a:gd name="T21" fmla="*/ 19 h 279"/>
                  <a:gd name="T22" fmla="*/ 126 w 281"/>
                  <a:gd name="T23" fmla="*/ 136 h 279"/>
                  <a:gd name="T24" fmla="*/ 281 w 281"/>
                  <a:gd name="T25" fmla="*/ 136 h 279"/>
                  <a:gd name="T26" fmla="*/ 281 w 281"/>
                  <a:gd name="T27" fmla="*/ 0 h 279"/>
                  <a:gd name="T28" fmla="*/ 126 w 281"/>
                  <a:gd name="T29" fmla="*/ 19 h 279"/>
                  <a:gd name="T30" fmla="*/ 126 w 281"/>
                  <a:gd name="T31" fmla="*/ 257 h 279"/>
                  <a:gd name="T32" fmla="*/ 281 w 281"/>
                  <a:gd name="T33" fmla="*/ 279 h 279"/>
                  <a:gd name="T34" fmla="*/ 281 w 281"/>
                  <a:gd name="T35" fmla="*/ 140 h 279"/>
                  <a:gd name="T36" fmla="*/ 126 w 281"/>
                  <a:gd name="T37" fmla="*/ 140 h 279"/>
                  <a:gd name="T38" fmla="*/ 126 w 281"/>
                  <a:gd name="T39" fmla="*/ 257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1" h="279">
                    <a:moveTo>
                      <a:pt x="0" y="240"/>
                    </a:moveTo>
                    <a:lnTo>
                      <a:pt x="119" y="257"/>
                    </a:lnTo>
                    <a:lnTo>
                      <a:pt x="119" y="140"/>
                    </a:lnTo>
                    <a:lnTo>
                      <a:pt x="0" y="140"/>
                    </a:lnTo>
                    <a:lnTo>
                      <a:pt x="0" y="240"/>
                    </a:lnTo>
                    <a:close/>
                    <a:moveTo>
                      <a:pt x="0" y="136"/>
                    </a:moveTo>
                    <a:lnTo>
                      <a:pt x="119" y="136"/>
                    </a:lnTo>
                    <a:lnTo>
                      <a:pt x="119" y="21"/>
                    </a:lnTo>
                    <a:lnTo>
                      <a:pt x="0" y="38"/>
                    </a:lnTo>
                    <a:lnTo>
                      <a:pt x="0" y="136"/>
                    </a:lnTo>
                    <a:close/>
                    <a:moveTo>
                      <a:pt x="126" y="19"/>
                    </a:moveTo>
                    <a:lnTo>
                      <a:pt x="126" y="136"/>
                    </a:lnTo>
                    <a:lnTo>
                      <a:pt x="281" y="136"/>
                    </a:lnTo>
                    <a:lnTo>
                      <a:pt x="281" y="0"/>
                    </a:lnTo>
                    <a:lnTo>
                      <a:pt x="126" y="19"/>
                    </a:lnTo>
                    <a:close/>
                    <a:moveTo>
                      <a:pt x="126" y="257"/>
                    </a:moveTo>
                    <a:lnTo>
                      <a:pt x="281" y="279"/>
                    </a:lnTo>
                    <a:lnTo>
                      <a:pt x="281" y="140"/>
                    </a:lnTo>
                    <a:lnTo>
                      <a:pt x="126" y="140"/>
                    </a:lnTo>
                    <a:lnTo>
                      <a:pt x="126" y="257"/>
                    </a:lnTo>
                    <a:close/>
                  </a:path>
                </a:pathLst>
              </a:custGeom>
              <a:solidFill>
                <a:schemeClr val="bg1"/>
              </a:solidFill>
              <a:ln>
                <a:noFill/>
              </a:ln>
              <a:extLst/>
            </p:spPr>
            <p:txBody>
              <a:bodyPr vert="horz" wrap="square" lIns="124347" tIns="62174" rIns="124347" bIns="62174" numCol="1" anchor="t" anchorCtr="0" compatLnSpc="1">
                <a:prstTxWarp prst="textNoShape">
                  <a:avLst/>
                </a:prstTxWarp>
              </a:bodyPr>
              <a:lstStyle/>
              <a:p>
                <a:pPr defTabSz="932573">
                  <a:defRPr/>
                </a:pPr>
                <a:endParaRPr lang="en-US" sz="1904">
                  <a:solidFill>
                    <a:srgbClr val="737373"/>
                  </a:solidFill>
                  <a:latin typeface="Segoe UI"/>
                </a:endParaRPr>
              </a:p>
            </p:txBody>
          </p:sp>
        </p:grpSp>
      </p:grpSp>
      <p:sp>
        <p:nvSpPr>
          <p:cNvPr id="36" name="TextBox 35"/>
          <p:cNvSpPr txBox="1"/>
          <p:nvPr/>
        </p:nvSpPr>
        <p:spPr>
          <a:xfrm>
            <a:off x="304696" y="1793258"/>
            <a:ext cx="679696"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Phone</a:t>
            </a:r>
          </a:p>
        </p:txBody>
      </p:sp>
      <p:sp>
        <p:nvSpPr>
          <p:cNvPr id="37" name="TextBox 36"/>
          <p:cNvSpPr txBox="1"/>
          <p:nvPr/>
        </p:nvSpPr>
        <p:spPr>
          <a:xfrm>
            <a:off x="2096832" y="1793258"/>
            <a:ext cx="1188733"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Small Tablet</a:t>
            </a:r>
          </a:p>
        </p:txBody>
      </p:sp>
      <p:sp>
        <p:nvSpPr>
          <p:cNvPr id="38" name="TextBox 37"/>
          <p:cNvSpPr txBox="1"/>
          <p:nvPr/>
        </p:nvSpPr>
        <p:spPr>
          <a:xfrm>
            <a:off x="6962028" y="1571759"/>
            <a:ext cx="2007944" cy="451760"/>
          </a:xfrm>
          <a:prstGeom prst="rect">
            <a:avLst/>
          </a:prstGeom>
          <a:noFill/>
        </p:spPr>
        <p:txBody>
          <a:bodyPr wrap="square" lIns="0" tIns="0" rIns="0" bIns="0" rtlCol="0">
            <a:spAutoFit/>
          </a:bodyPr>
          <a:lstStyle>
            <a:defPPr>
              <a:defRPr lang="en-US"/>
            </a:defPPr>
            <a:lvl1pPr algn="ctr" defTabSz="914367">
              <a:lnSpc>
                <a:spcPct val="90000"/>
              </a:lnSpc>
              <a:spcAft>
                <a:spcPts val="600"/>
              </a:spcAft>
              <a:defRPr sz="1200">
                <a:gradFill>
                  <a:gsLst>
                    <a:gs pos="2917">
                      <a:srgbClr val="FFFFFF"/>
                    </a:gs>
                    <a:gs pos="30000">
                      <a:srgbClr val="FFFFFF"/>
                    </a:gs>
                  </a:gsLst>
                  <a:lin ang="5400000" scaled="0"/>
                </a:gradFill>
                <a:cs typeface="Segoe UI" panose="020B0502040204020203" pitchFamily="34" charset="0"/>
              </a:defRPr>
            </a:lvl1pPr>
          </a:lstStyle>
          <a:p>
            <a:pPr defTabSz="932563">
              <a:spcAft>
                <a:spcPts val="612"/>
              </a:spcAft>
              <a:defRPr/>
            </a:pPr>
            <a:r>
              <a:rPr lang="en-US" sz="1599" dirty="0">
                <a:solidFill>
                  <a:srgbClr val="4F4F4F"/>
                </a:solidFill>
                <a:latin typeface="Segoe UI"/>
              </a:rPr>
              <a:t>2-in-1s</a:t>
            </a:r>
            <a:br>
              <a:rPr lang="en-US" sz="1599" dirty="0">
                <a:solidFill>
                  <a:srgbClr val="4F4F4F"/>
                </a:solidFill>
                <a:latin typeface="Segoe UI"/>
              </a:rPr>
            </a:br>
            <a:r>
              <a:rPr lang="en-US" sz="1599" dirty="0">
                <a:solidFill>
                  <a:srgbClr val="4F4F4F"/>
                </a:solidFill>
                <a:latin typeface="Segoe UI"/>
              </a:rPr>
              <a:t>(Tablet or Laptop)</a:t>
            </a:r>
          </a:p>
        </p:txBody>
      </p:sp>
      <p:sp>
        <p:nvSpPr>
          <p:cNvPr id="39" name="TextBox 38"/>
          <p:cNvSpPr txBox="1"/>
          <p:nvPr/>
        </p:nvSpPr>
        <p:spPr>
          <a:xfrm>
            <a:off x="10424085" y="1571759"/>
            <a:ext cx="1958166" cy="45176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Desktops </a:t>
            </a:r>
            <a:br>
              <a:rPr lang="en-US" sz="1599" dirty="0">
                <a:solidFill>
                  <a:srgbClr val="4F4F4F"/>
                </a:solidFill>
                <a:latin typeface="Segoe UI"/>
                <a:cs typeface="Segoe UI" panose="020B0502040204020203" pitchFamily="34" charset="0"/>
              </a:rPr>
            </a:br>
            <a:r>
              <a:rPr lang="en-US" sz="1599" dirty="0">
                <a:solidFill>
                  <a:srgbClr val="4F4F4F"/>
                </a:solidFill>
                <a:latin typeface="Segoe UI"/>
                <a:cs typeface="Segoe UI" panose="020B0502040204020203" pitchFamily="34" charset="0"/>
              </a:rPr>
              <a:t>&amp; All-in-Ones</a:t>
            </a:r>
          </a:p>
        </p:txBody>
      </p:sp>
      <p:sp>
        <p:nvSpPr>
          <p:cNvPr id="40" name="TextBox 39"/>
          <p:cNvSpPr txBox="1"/>
          <p:nvPr/>
        </p:nvSpPr>
        <p:spPr>
          <a:xfrm>
            <a:off x="1162898" y="1793258"/>
            <a:ext cx="858547"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Phablet</a:t>
            </a:r>
          </a:p>
        </p:txBody>
      </p:sp>
      <p:sp>
        <p:nvSpPr>
          <p:cNvPr id="41" name="TextBox 40"/>
          <p:cNvSpPr txBox="1"/>
          <p:nvPr/>
        </p:nvSpPr>
        <p:spPr>
          <a:xfrm>
            <a:off x="3161630" y="1793258"/>
            <a:ext cx="1984801"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Large Tablet</a:t>
            </a:r>
          </a:p>
        </p:txBody>
      </p:sp>
      <p:sp>
        <p:nvSpPr>
          <p:cNvPr id="42" name="TextBox 41"/>
          <p:cNvSpPr txBox="1"/>
          <p:nvPr/>
        </p:nvSpPr>
        <p:spPr>
          <a:xfrm>
            <a:off x="9188846" y="1571759"/>
            <a:ext cx="973584" cy="45176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Classic </a:t>
            </a:r>
            <a:br>
              <a:rPr lang="en-US" sz="1599" dirty="0">
                <a:solidFill>
                  <a:srgbClr val="4F4F4F"/>
                </a:solidFill>
                <a:latin typeface="Segoe UI"/>
                <a:cs typeface="Segoe UI" panose="020B0502040204020203" pitchFamily="34" charset="0"/>
              </a:rPr>
            </a:br>
            <a:r>
              <a:rPr lang="en-US" sz="1599" dirty="0">
                <a:solidFill>
                  <a:srgbClr val="4F4F4F"/>
                </a:solidFill>
                <a:latin typeface="Segoe UI"/>
                <a:cs typeface="Segoe UI" panose="020B0502040204020203" pitchFamily="34" charset="0"/>
              </a:rPr>
              <a:t>Laptop</a:t>
            </a:r>
          </a:p>
        </p:txBody>
      </p:sp>
      <p:pic>
        <p:nvPicPr>
          <p:cNvPr id="43" name="Picture 42"/>
          <p:cNvPicPr>
            <a:picLocks noChangeAspect="1"/>
          </p:cNvPicPr>
          <p:nvPr/>
        </p:nvPicPr>
        <p:blipFill rotWithShape="1">
          <a:blip r:embed="rId3" cstate="print">
            <a:extLst>
              <a:ext uri="{28A0092B-C50C-407E-A947-70E740481C1C}">
                <a14:useLocalDpi xmlns:a14="http://schemas.microsoft.com/office/drawing/2010/main" val="0"/>
              </a:ext>
            </a:extLst>
          </a:blip>
          <a:srcRect r="10956" b="15432"/>
          <a:stretch/>
        </p:blipFill>
        <p:spPr>
          <a:xfrm>
            <a:off x="7319168" y="2151002"/>
            <a:ext cx="1435800" cy="913251"/>
          </a:xfrm>
          <a:prstGeom prst="rect">
            <a:avLst/>
          </a:prstGeom>
        </p:spPr>
      </p:pic>
      <p:pic>
        <p:nvPicPr>
          <p:cNvPr id="44" name="Picture 4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62618" y="2105338"/>
            <a:ext cx="1556401" cy="1145005"/>
          </a:xfrm>
          <a:prstGeom prst="rect">
            <a:avLst/>
          </a:prstGeom>
        </p:spPr>
      </p:pic>
      <p:pic>
        <p:nvPicPr>
          <p:cNvPr id="45" name="Picture 4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89814" y="2105339"/>
            <a:ext cx="1528433" cy="977195"/>
          </a:xfrm>
          <a:prstGeom prst="rect">
            <a:avLst/>
          </a:prstGeom>
        </p:spPr>
      </p:pic>
      <p:pic>
        <p:nvPicPr>
          <p:cNvPr id="46" name="Picture 4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4590" y="2105338"/>
            <a:ext cx="887400" cy="681396"/>
          </a:xfrm>
          <a:prstGeom prst="rect">
            <a:avLst/>
          </a:prstGeom>
        </p:spPr>
      </p:pic>
      <p:pic>
        <p:nvPicPr>
          <p:cNvPr id="47" name="Picture 4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9882" y="2105339"/>
            <a:ext cx="607446" cy="591600"/>
          </a:xfrm>
          <a:prstGeom prst="rect">
            <a:avLst/>
          </a:prstGeom>
        </p:spPr>
      </p:pic>
      <p:pic>
        <p:nvPicPr>
          <p:cNvPr id="48" name="Picture 47"/>
          <p:cNvPicPr>
            <a:picLocks noChangeAspect="1"/>
          </p:cNvPicPr>
          <p:nvPr/>
        </p:nvPicPr>
        <p:blipFill rotWithShape="1">
          <a:blip r:embed="rId8" cstate="print">
            <a:extLst>
              <a:ext uri="{28A0092B-C50C-407E-A947-70E740481C1C}">
                <a14:useLocalDpi xmlns:a14="http://schemas.microsoft.com/office/drawing/2010/main" val="0"/>
              </a:ext>
            </a:extLst>
          </a:blip>
          <a:srcRect l="6535" r="9044"/>
          <a:stretch/>
        </p:blipFill>
        <p:spPr>
          <a:xfrm>
            <a:off x="2250465" y="2105339"/>
            <a:ext cx="870025" cy="866618"/>
          </a:xfrm>
          <a:prstGeom prst="rect">
            <a:avLst/>
          </a:prstGeom>
        </p:spPr>
      </p:pic>
      <p:pic>
        <p:nvPicPr>
          <p:cNvPr id="49" name="Picture 48"/>
          <p:cNvPicPr>
            <a:picLocks noChangeAspect="1"/>
          </p:cNvPicPr>
          <p:nvPr/>
        </p:nvPicPr>
        <p:blipFill rotWithShape="1">
          <a:blip r:embed="rId9" cstate="print">
            <a:extLst>
              <a:ext uri="{28A0092B-C50C-407E-A947-70E740481C1C}">
                <a14:useLocalDpi xmlns:a14="http://schemas.microsoft.com/office/drawing/2010/main" val="0"/>
              </a:ext>
            </a:extLst>
          </a:blip>
          <a:srcRect r="12153"/>
          <a:stretch/>
        </p:blipFill>
        <p:spPr>
          <a:xfrm>
            <a:off x="9018840" y="2152475"/>
            <a:ext cx="1463331" cy="942720"/>
          </a:xfrm>
          <a:prstGeom prst="rect">
            <a:avLst/>
          </a:prstGeom>
        </p:spPr>
      </p:pic>
      <p:sp>
        <p:nvSpPr>
          <p:cNvPr id="50" name="TextBox 49"/>
          <p:cNvSpPr txBox="1"/>
          <p:nvPr/>
        </p:nvSpPr>
        <p:spPr>
          <a:xfrm>
            <a:off x="3722789" y="4802643"/>
            <a:ext cx="617906"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Xbox</a:t>
            </a:r>
          </a:p>
        </p:txBody>
      </p:sp>
      <p:sp>
        <p:nvSpPr>
          <p:cNvPr id="51" name="TextBox 50"/>
          <p:cNvSpPr txBox="1"/>
          <p:nvPr/>
        </p:nvSpPr>
        <p:spPr>
          <a:xfrm>
            <a:off x="10561698" y="5017020"/>
            <a:ext cx="1250238"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IoT</a:t>
            </a:r>
          </a:p>
        </p:txBody>
      </p:sp>
      <p:sp>
        <p:nvSpPr>
          <p:cNvPr id="52" name="TextBox 51"/>
          <p:cNvSpPr txBox="1"/>
          <p:nvPr/>
        </p:nvSpPr>
        <p:spPr>
          <a:xfrm>
            <a:off x="967328" y="4582332"/>
            <a:ext cx="1274797"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Surface Hub</a:t>
            </a:r>
          </a:p>
        </p:txBody>
      </p:sp>
      <p:grpSp>
        <p:nvGrpSpPr>
          <p:cNvPr id="53" name="Xbox"/>
          <p:cNvGrpSpPr/>
          <p:nvPr/>
        </p:nvGrpSpPr>
        <p:grpSpPr bwMode="ltGray">
          <a:xfrm>
            <a:off x="3112750" y="5128417"/>
            <a:ext cx="1846319" cy="1328325"/>
            <a:chOff x="8610991" y="1992417"/>
            <a:chExt cx="3186889" cy="2292792"/>
          </a:xfrm>
        </p:grpSpPr>
        <p:pic>
          <p:nvPicPr>
            <p:cNvPr id="54" name="Picture 53"/>
            <p:cNvPicPr>
              <a:picLocks noChangeAspect="1"/>
            </p:cNvPicPr>
            <p:nvPr/>
          </p:nvPicPr>
          <p:blipFill rotWithShape="1">
            <a:blip r:embed="rId10" cstate="print">
              <a:extLst>
                <a:ext uri="{28A0092B-C50C-407E-A947-70E740481C1C}">
                  <a14:useLocalDpi xmlns:a14="http://schemas.microsoft.com/office/drawing/2010/main" val="0"/>
                </a:ext>
              </a:extLst>
            </a:blip>
            <a:srcRect/>
            <a:stretch/>
          </p:blipFill>
          <p:spPr bwMode="ltGray">
            <a:xfrm>
              <a:off x="8610991" y="1992417"/>
              <a:ext cx="3186889" cy="1956172"/>
            </a:xfrm>
            <a:prstGeom prst="rect">
              <a:avLst/>
            </a:prstGeom>
          </p:spPr>
        </p:pic>
        <p:pic>
          <p:nvPicPr>
            <p:cNvPr id="55" name="Picture 5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bwMode="ltGray">
            <a:xfrm>
              <a:off x="9566830" y="3952379"/>
              <a:ext cx="1275210" cy="332830"/>
            </a:xfrm>
            <a:prstGeom prst="rect">
              <a:avLst/>
            </a:prstGeom>
          </p:spPr>
        </p:pic>
        <p:pic>
          <p:nvPicPr>
            <p:cNvPr id="56" name="Picture 2"/>
            <p:cNvPicPr>
              <a:picLocks noChangeAspect="1" noChangeArrowheads="1"/>
            </p:cNvPicPr>
            <p:nvPr/>
          </p:nvPicPr>
          <p:blipFill>
            <a:blip r:embed="rId12" cstate="print">
              <a:extLst>
                <a:ext uri="{28A0092B-C50C-407E-A947-70E740481C1C}">
                  <a14:useLocalDpi xmlns:a14="http://schemas.microsoft.com/office/drawing/2010/main" val="0"/>
                </a:ext>
              </a:extLst>
            </a:blip>
            <a:stretch>
              <a:fillRect/>
            </a:stretch>
          </p:blipFill>
          <p:spPr bwMode="ltGray">
            <a:xfrm>
              <a:off x="8656422" y="2030494"/>
              <a:ext cx="3101655" cy="1731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57" name="PPI"/>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bwMode="ltGray">
          <a:xfrm>
            <a:off x="446978" y="4938937"/>
            <a:ext cx="2421698" cy="1477446"/>
          </a:xfrm>
          <a:prstGeom prst="rect">
            <a:avLst/>
          </a:prstGeom>
        </p:spPr>
      </p:pic>
      <p:grpSp>
        <p:nvGrpSpPr>
          <p:cNvPr id="58" name="Group 57"/>
          <p:cNvGrpSpPr/>
          <p:nvPr/>
        </p:nvGrpSpPr>
        <p:grpSpPr>
          <a:xfrm>
            <a:off x="10622180" y="5375485"/>
            <a:ext cx="1116098" cy="632561"/>
            <a:chOff x="87532" y="3622341"/>
            <a:chExt cx="1116863" cy="632995"/>
          </a:xfrm>
        </p:grpSpPr>
        <p:sp>
          <p:nvSpPr>
            <p:cNvPr id="59" name="Rectangle 58"/>
            <p:cNvSpPr/>
            <p:nvPr/>
          </p:nvSpPr>
          <p:spPr bwMode="auto">
            <a:xfrm>
              <a:off x="533400" y="3862390"/>
              <a:ext cx="200025" cy="90488"/>
            </a:xfrm>
            <a:prstGeom prst="rect">
              <a:avLst/>
            </a:prstGeom>
            <a:solidFill>
              <a:srgbClr val="3E849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755" tIns="146205" rIns="182755" bIns="146205" numCol="1" spcCol="0" rtlCol="0" fromWordArt="0" anchor="t" anchorCtr="0" forceAA="0" compatLnSpc="1">
              <a:prstTxWarp prst="textNoShape">
                <a:avLst/>
              </a:prstTxWarp>
              <a:noAutofit/>
            </a:bodyPr>
            <a:lstStyle/>
            <a:p>
              <a:pPr algn="ctr" defTabSz="931815" fontAlgn="base">
                <a:lnSpc>
                  <a:spcPct val="90000"/>
                </a:lnSpc>
                <a:spcBef>
                  <a:spcPct val="0"/>
                </a:spcBef>
                <a:spcAft>
                  <a:spcPct val="0"/>
                </a:spcAft>
                <a:defRPr/>
              </a:pPr>
              <a:endParaRPr lang="en-US" sz="2399"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0" name="Picture 59"/>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87532" y="3622341"/>
              <a:ext cx="1116863" cy="632995"/>
            </a:xfrm>
            <a:prstGeom prst="rect">
              <a:avLst/>
            </a:prstGeom>
          </p:spPr>
        </p:pic>
      </p:grpSp>
      <p:pic>
        <p:nvPicPr>
          <p:cNvPr id="61" name="Picture 60" descr="141215_B-hero_01.png"/>
          <p:cNvPicPr>
            <a:picLocks noChangeAspect="1"/>
          </p:cNvPicPr>
          <p:nvPr/>
        </p:nvPicPr>
        <p:blipFill rotWithShape="1">
          <a:blip r:embed="rId15" cstate="print">
            <a:extLst>
              <a:ext uri="{28A0092B-C50C-407E-A947-70E740481C1C}">
                <a14:useLocalDpi xmlns:a14="http://schemas.microsoft.com/office/drawing/2010/main" val="0"/>
              </a:ext>
            </a:extLst>
          </a:blip>
          <a:srcRect/>
          <a:stretch/>
        </p:blipFill>
        <p:spPr>
          <a:xfrm>
            <a:off x="7907587" y="5306496"/>
            <a:ext cx="2241381" cy="884489"/>
          </a:xfrm>
          <a:prstGeom prst="rect">
            <a:avLst/>
          </a:prstGeom>
          <a:noFill/>
          <a:ln>
            <a:noFill/>
          </a:ln>
        </p:spPr>
      </p:pic>
      <p:sp>
        <p:nvSpPr>
          <p:cNvPr id="62" name="TextBox 61"/>
          <p:cNvSpPr txBox="1"/>
          <p:nvPr/>
        </p:nvSpPr>
        <p:spPr>
          <a:xfrm>
            <a:off x="8473853" y="5017020"/>
            <a:ext cx="1130538" cy="225880"/>
          </a:xfrm>
          <a:prstGeom prst="rect">
            <a:avLst/>
          </a:prstGeom>
          <a:noFill/>
        </p:spPr>
        <p:txBody>
          <a:bodyPr wrap="square" lIns="0" tIns="0" rIns="0" bIns="0" rtlCol="0">
            <a:spAutoFit/>
          </a:bodyPr>
          <a:lstStyle/>
          <a:p>
            <a:pPr algn="ctr" defTabSz="913900">
              <a:lnSpc>
                <a:spcPct val="90000"/>
              </a:lnSpc>
              <a:spcAft>
                <a:spcPts val="600"/>
              </a:spcAft>
              <a:defRPr/>
            </a:pPr>
            <a:r>
              <a:rPr lang="en-US" sz="1599" dirty="0">
                <a:solidFill>
                  <a:srgbClr val="4F4F4F"/>
                </a:solidFill>
                <a:latin typeface="Segoe UI"/>
                <a:cs typeface="Segoe UI" panose="020B0502040204020203" pitchFamily="34" charset="0"/>
              </a:rPr>
              <a:t>Holographic</a:t>
            </a:r>
          </a:p>
        </p:txBody>
      </p:sp>
    </p:spTree>
    <p:extLst>
      <p:ext uri="{BB962C8B-B14F-4D97-AF65-F5344CB8AC3E}">
        <p14:creationId xmlns:p14="http://schemas.microsoft.com/office/powerpoint/2010/main" val="157127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500"/>
                                        <p:tgtEl>
                                          <p:spTgt spid="47"/>
                                        </p:tgtEl>
                                      </p:cBhvr>
                                    </p:animEffect>
                                  </p:childTnLst>
                                </p:cTn>
                              </p:par>
                              <p:par>
                                <p:cTn id="8" presetID="42" presetClass="path" presetSubtype="0" decel="100000" fill="hold" nodeType="withEffect">
                                  <p:stCondLst>
                                    <p:cond delay="0"/>
                                  </p:stCondLst>
                                  <p:childTnLst>
                                    <p:animMotion origin="layout" path="M -0.03946 -0.00047 L 4.79167E-6 2.96296E-6 " pathEditMode="relative" rAng="0" ptsTypes="AA">
                                      <p:cBhvr>
                                        <p:cTn id="9" dur="600" fill="hold"/>
                                        <p:tgtEl>
                                          <p:spTgt spid="47"/>
                                        </p:tgtEl>
                                        <p:attrNameLst>
                                          <p:attrName>ppt_x</p:attrName>
                                          <p:attrName>ppt_y</p:attrName>
                                        </p:attrNameLst>
                                      </p:cBhvr>
                                      <p:rCtr x="1966" y="23"/>
                                    </p:animMotion>
                                  </p:childTnLst>
                                </p:cTn>
                              </p:par>
                              <p:par>
                                <p:cTn id="10" presetID="10" presetClass="entr" presetSubtype="0"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10" presetClass="entr" presetSubtype="0" fill="hold" nodeType="withEffect">
                                  <p:stCondLst>
                                    <p:cond delay="10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500"/>
                                        <p:tgtEl>
                                          <p:spTgt spid="46"/>
                                        </p:tgtEl>
                                      </p:cBhvr>
                                    </p:animEffect>
                                  </p:childTnLst>
                                </p:cTn>
                              </p:par>
                              <p:par>
                                <p:cTn id="16" presetID="42" presetClass="path" presetSubtype="0" decel="100000" fill="hold" nodeType="withEffect">
                                  <p:stCondLst>
                                    <p:cond delay="100"/>
                                  </p:stCondLst>
                                  <p:childTnLst>
                                    <p:animMotion origin="layout" path="M -0.03945 -0.00047 L -2.91667E-6 2.96296E-6 " pathEditMode="relative" rAng="0" ptsTypes="AA">
                                      <p:cBhvr>
                                        <p:cTn id="17" dur="600" fill="hold"/>
                                        <p:tgtEl>
                                          <p:spTgt spid="46"/>
                                        </p:tgtEl>
                                        <p:attrNameLst>
                                          <p:attrName>ppt_x</p:attrName>
                                          <p:attrName>ppt_y</p:attrName>
                                        </p:attrNameLst>
                                      </p:cBhvr>
                                      <p:rCtr x="1966" y="23"/>
                                    </p:animMotion>
                                  </p:childTnLst>
                                </p:cTn>
                              </p:par>
                              <p:par>
                                <p:cTn id="18" presetID="10" presetClass="entr" presetSubtype="0" fill="hold" grpId="0" nodeType="withEffect">
                                  <p:stCondLst>
                                    <p:cond delay="10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500"/>
                                        <p:tgtEl>
                                          <p:spTgt spid="40"/>
                                        </p:tgtEl>
                                      </p:cBhvr>
                                    </p:animEffect>
                                  </p:childTnLst>
                                </p:cTn>
                              </p:par>
                              <p:par>
                                <p:cTn id="21" presetID="10" presetClass="entr" presetSubtype="0" fill="hold" nodeType="withEffect">
                                  <p:stCondLst>
                                    <p:cond delay="20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500"/>
                                        <p:tgtEl>
                                          <p:spTgt spid="48"/>
                                        </p:tgtEl>
                                      </p:cBhvr>
                                    </p:animEffect>
                                  </p:childTnLst>
                                </p:cTn>
                              </p:par>
                              <p:par>
                                <p:cTn id="24" presetID="42" presetClass="path" presetSubtype="0" decel="100000" fill="hold" nodeType="withEffect">
                                  <p:stCondLst>
                                    <p:cond delay="200"/>
                                  </p:stCondLst>
                                  <p:childTnLst>
                                    <p:animMotion origin="layout" path="M -0.03946 -0.00046 L 4.58333E-6 -2.96296E-6 " pathEditMode="relative" rAng="0" ptsTypes="AA">
                                      <p:cBhvr>
                                        <p:cTn id="25" dur="600" fill="hold"/>
                                        <p:tgtEl>
                                          <p:spTgt spid="48"/>
                                        </p:tgtEl>
                                        <p:attrNameLst>
                                          <p:attrName>ppt_x</p:attrName>
                                          <p:attrName>ppt_y</p:attrName>
                                        </p:attrNameLst>
                                      </p:cBhvr>
                                      <p:rCtr x="1966" y="23"/>
                                    </p:animMotion>
                                  </p:childTnLst>
                                </p:cTn>
                              </p:par>
                              <p:par>
                                <p:cTn id="26" presetID="10" presetClass="entr" presetSubtype="0" fill="hold" grpId="0" nodeType="withEffect">
                                  <p:stCondLst>
                                    <p:cond delay="20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500"/>
                                        <p:tgtEl>
                                          <p:spTgt spid="37"/>
                                        </p:tgtEl>
                                      </p:cBhvr>
                                    </p:animEffect>
                                  </p:childTnLst>
                                </p:cTn>
                              </p:par>
                              <p:par>
                                <p:cTn id="29" presetID="10" presetClass="entr" presetSubtype="0" fill="hold" nodeType="withEffect">
                                  <p:stCondLst>
                                    <p:cond delay="400"/>
                                  </p:stCondLst>
                                  <p:childTnLst>
                                    <p:set>
                                      <p:cBhvr>
                                        <p:cTn id="30" dur="1" fill="hold">
                                          <p:stCondLst>
                                            <p:cond delay="0"/>
                                          </p:stCondLst>
                                        </p:cTn>
                                        <p:tgtEl>
                                          <p:spTgt spid="45"/>
                                        </p:tgtEl>
                                        <p:attrNameLst>
                                          <p:attrName>style.visibility</p:attrName>
                                        </p:attrNameLst>
                                      </p:cBhvr>
                                      <p:to>
                                        <p:strVal val="visible"/>
                                      </p:to>
                                    </p:set>
                                    <p:animEffect transition="in" filter="fade">
                                      <p:cBhvr>
                                        <p:cTn id="31" dur="500"/>
                                        <p:tgtEl>
                                          <p:spTgt spid="45"/>
                                        </p:tgtEl>
                                      </p:cBhvr>
                                    </p:animEffect>
                                  </p:childTnLst>
                                </p:cTn>
                              </p:par>
                              <p:par>
                                <p:cTn id="32" presetID="42" presetClass="path" presetSubtype="0" decel="100000" fill="hold" nodeType="withEffect">
                                  <p:stCondLst>
                                    <p:cond delay="400"/>
                                  </p:stCondLst>
                                  <p:childTnLst>
                                    <p:animMotion origin="layout" path="M -0.03945 -0.00046 L -4.375E-6 -3.33333E-6 " pathEditMode="relative" rAng="0" ptsTypes="AA">
                                      <p:cBhvr>
                                        <p:cTn id="33" dur="600" fill="hold"/>
                                        <p:tgtEl>
                                          <p:spTgt spid="45"/>
                                        </p:tgtEl>
                                        <p:attrNameLst>
                                          <p:attrName>ppt_x</p:attrName>
                                          <p:attrName>ppt_y</p:attrName>
                                        </p:attrNameLst>
                                      </p:cBhvr>
                                      <p:rCtr x="1966" y="23"/>
                                    </p:animMotion>
                                  </p:childTnLst>
                                </p:cTn>
                              </p:par>
                              <p:par>
                                <p:cTn id="34" presetID="10" presetClass="entr" presetSubtype="0" fill="hold" grpId="0" nodeType="withEffect">
                                  <p:stCondLst>
                                    <p:cond delay="400"/>
                                  </p:stCondLst>
                                  <p:childTnLst>
                                    <p:set>
                                      <p:cBhvr>
                                        <p:cTn id="35" dur="1" fill="hold">
                                          <p:stCondLst>
                                            <p:cond delay="0"/>
                                          </p:stCondLst>
                                        </p:cTn>
                                        <p:tgtEl>
                                          <p:spTgt spid="41"/>
                                        </p:tgtEl>
                                        <p:attrNameLst>
                                          <p:attrName>style.visibility</p:attrName>
                                        </p:attrNameLst>
                                      </p:cBhvr>
                                      <p:to>
                                        <p:strVal val="visible"/>
                                      </p:to>
                                    </p:set>
                                    <p:animEffect transition="in" filter="fade">
                                      <p:cBhvr>
                                        <p:cTn id="36" dur="500"/>
                                        <p:tgtEl>
                                          <p:spTgt spid="41"/>
                                        </p:tgtEl>
                                      </p:cBhvr>
                                    </p:animEffect>
                                  </p:childTnLst>
                                </p:cTn>
                              </p:par>
                              <p:par>
                                <p:cTn id="37" presetID="10" presetClass="entr" presetSubtype="0" fill="hold" nodeType="withEffect">
                                  <p:stCondLst>
                                    <p:cond delay="500"/>
                                  </p:stCondLst>
                                  <p:childTnLst>
                                    <p:set>
                                      <p:cBhvr>
                                        <p:cTn id="38" dur="1" fill="hold">
                                          <p:stCondLst>
                                            <p:cond delay="0"/>
                                          </p:stCondLst>
                                        </p:cTn>
                                        <p:tgtEl>
                                          <p:spTgt spid="43"/>
                                        </p:tgtEl>
                                        <p:attrNameLst>
                                          <p:attrName>style.visibility</p:attrName>
                                        </p:attrNameLst>
                                      </p:cBhvr>
                                      <p:to>
                                        <p:strVal val="visible"/>
                                      </p:to>
                                    </p:set>
                                    <p:animEffect transition="in" filter="fade">
                                      <p:cBhvr>
                                        <p:cTn id="39" dur="500"/>
                                        <p:tgtEl>
                                          <p:spTgt spid="43"/>
                                        </p:tgtEl>
                                      </p:cBhvr>
                                    </p:animEffect>
                                  </p:childTnLst>
                                </p:cTn>
                              </p:par>
                              <p:par>
                                <p:cTn id="40" presetID="42" presetClass="path" presetSubtype="0" decel="100000" fill="hold" nodeType="withEffect">
                                  <p:stCondLst>
                                    <p:cond delay="500"/>
                                  </p:stCondLst>
                                  <p:childTnLst>
                                    <p:animMotion origin="layout" path="M -0.03945 -0.00047 L -3.95833E-6 3.33333E-6 " pathEditMode="relative" rAng="0" ptsTypes="AA">
                                      <p:cBhvr>
                                        <p:cTn id="41" dur="600" fill="hold"/>
                                        <p:tgtEl>
                                          <p:spTgt spid="43"/>
                                        </p:tgtEl>
                                        <p:attrNameLst>
                                          <p:attrName>ppt_x</p:attrName>
                                          <p:attrName>ppt_y</p:attrName>
                                        </p:attrNameLst>
                                      </p:cBhvr>
                                      <p:rCtr x="1966" y="23"/>
                                    </p:animMotion>
                                  </p:childTnLst>
                                </p:cTn>
                              </p:par>
                              <p:par>
                                <p:cTn id="42" presetID="10" presetClass="entr" presetSubtype="0" fill="hold" grpId="0" nodeType="withEffect">
                                  <p:stCondLst>
                                    <p:cond delay="500"/>
                                  </p:stCondLst>
                                  <p:childTnLst>
                                    <p:set>
                                      <p:cBhvr>
                                        <p:cTn id="43" dur="1" fill="hold">
                                          <p:stCondLst>
                                            <p:cond delay="0"/>
                                          </p:stCondLst>
                                        </p:cTn>
                                        <p:tgtEl>
                                          <p:spTgt spid="38"/>
                                        </p:tgtEl>
                                        <p:attrNameLst>
                                          <p:attrName>style.visibility</p:attrName>
                                        </p:attrNameLst>
                                      </p:cBhvr>
                                      <p:to>
                                        <p:strVal val="visible"/>
                                      </p:to>
                                    </p:set>
                                    <p:animEffect transition="in" filter="fade">
                                      <p:cBhvr>
                                        <p:cTn id="44" dur="500"/>
                                        <p:tgtEl>
                                          <p:spTgt spid="38"/>
                                        </p:tgtEl>
                                      </p:cBhvr>
                                    </p:animEffect>
                                  </p:childTnLst>
                                </p:cTn>
                              </p:par>
                              <p:par>
                                <p:cTn id="45" presetID="10" presetClass="entr" presetSubtype="0" fill="hold" nodeType="withEffect">
                                  <p:stCondLst>
                                    <p:cond delay="60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500"/>
                                        <p:tgtEl>
                                          <p:spTgt spid="49"/>
                                        </p:tgtEl>
                                      </p:cBhvr>
                                    </p:animEffect>
                                  </p:childTnLst>
                                </p:cTn>
                              </p:par>
                              <p:par>
                                <p:cTn id="48" presetID="42" presetClass="path" presetSubtype="0" decel="100000" fill="hold" nodeType="withEffect">
                                  <p:stCondLst>
                                    <p:cond delay="600"/>
                                  </p:stCondLst>
                                  <p:childTnLst>
                                    <p:animMotion origin="layout" path="M -0.03945 -0.00046 L -4.58333E-6 5.55112E-17 " pathEditMode="relative" rAng="0" ptsTypes="AA">
                                      <p:cBhvr>
                                        <p:cTn id="49" dur="600" fill="hold"/>
                                        <p:tgtEl>
                                          <p:spTgt spid="49"/>
                                        </p:tgtEl>
                                        <p:attrNameLst>
                                          <p:attrName>ppt_x</p:attrName>
                                          <p:attrName>ppt_y</p:attrName>
                                        </p:attrNameLst>
                                      </p:cBhvr>
                                      <p:rCtr x="1966" y="23"/>
                                    </p:animMotion>
                                  </p:childTnLst>
                                </p:cTn>
                              </p:par>
                              <p:par>
                                <p:cTn id="50" presetID="10" presetClass="entr" presetSubtype="0" fill="hold" grpId="0" nodeType="withEffect">
                                  <p:stCondLst>
                                    <p:cond delay="60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500"/>
                                        <p:tgtEl>
                                          <p:spTgt spid="42"/>
                                        </p:tgtEl>
                                      </p:cBhvr>
                                    </p:animEffect>
                                  </p:childTnLst>
                                </p:cTn>
                              </p:par>
                              <p:par>
                                <p:cTn id="53" presetID="10" presetClass="entr" presetSubtype="0" fill="hold" nodeType="withEffect">
                                  <p:stCondLst>
                                    <p:cond delay="70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par>
                                <p:cTn id="56" presetID="42" presetClass="path" presetSubtype="0" decel="100000" fill="hold" nodeType="withEffect">
                                  <p:stCondLst>
                                    <p:cond delay="700"/>
                                  </p:stCondLst>
                                  <p:childTnLst>
                                    <p:animMotion origin="layout" path="M -0.03945 -0.00046 L -4.79167E-6 1.11111E-6 " pathEditMode="relative" rAng="0" ptsTypes="AA">
                                      <p:cBhvr>
                                        <p:cTn id="57" dur="600" fill="hold"/>
                                        <p:tgtEl>
                                          <p:spTgt spid="44"/>
                                        </p:tgtEl>
                                        <p:attrNameLst>
                                          <p:attrName>ppt_x</p:attrName>
                                          <p:attrName>ppt_y</p:attrName>
                                        </p:attrNameLst>
                                      </p:cBhvr>
                                      <p:rCtr x="1966" y="23"/>
                                    </p:animMotion>
                                  </p:childTnLst>
                                </p:cTn>
                              </p:par>
                              <p:par>
                                <p:cTn id="58" presetID="10" presetClass="entr" presetSubtype="0" fill="hold" grpId="0" nodeType="withEffect">
                                  <p:stCondLst>
                                    <p:cond delay="700"/>
                                  </p:stCondLst>
                                  <p:childTnLst>
                                    <p:set>
                                      <p:cBhvr>
                                        <p:cTn id="59" dur="1" fill="hold">
                                          <p:stCondLst>
                                            <p:cond delay="0"/>
                                          </p:stCondLst>
                                        </p:cTn>
                                        <p:tgtEl>
                                          <p:spTgt spid="39"/>
                                        </p:tgtEl>
                                        <p:attrNameLst>
                                          <p:attrName>style.visibility</p:attrName>
                                        </p:attrNameLst>
                                      </p:cBhvr>
                                      <p:to>
                                        <p:strVal val="visible"/>
                                      </p:to>
                                    </p:set>
                                    <p:animEffect transition="in" filter="fade">
                                      <p:cBhvr>
                                        <p:cTn id="60" dur="500"/>
                                        <p:tgtEl>
                                          <p:spTgt spid="39"/>
                                        </p:tgtEl>
                                      </p:cBhvr>
                                    </p:animEffect>
                                  </p:childTnLst>
                                </p:cTn>
                              </p:par>
                              <p:par>
                                <p:cTn id="61" presetID="10" presetClass="entr" presetSubtype="0" fill="hold" nodeType="withEffect">
                                  <p:stCondLst>
                                    <p:cond delay="700"/>
                                  </p:stCondLst>
                                  <p:childTnLst>
                                    <p:set>
                                      <p:cBhvr>
                                        <p:cTn id="62" dur="1" fill="hold">
                                          <p:stCondLst>
                                            <p:cond delay="0"/>
                                          </p:stCondLst>
                                        </p:cTn>
                                        <p:tgtEl>
                                          <p:spTgt spid="57"/>
                                        </p:tgtEl>
                                        <p:attrNameLst>
                                          <p:attrName>style.visibility</p:attrName>
                                        </p:attrNameLst>
                                      </p:cBhvr>
                                      <p:to>
                                        <p:strVal val="visible"/>
                                      </p:to>
                                    </p:set>
                                    <p:animEffect transition="in" filter="fade">
                                      <p:cBhvr>
                                        <p:cTn id="63" dur="500"/>
                                        <p:tgtEl>
                                          <p:spTgt spid="57"/>
                                        </p:tgtEl>
                                      </p:cBhvr>
                                    </p:animEffect>
                                  </p:childTnLst>
                                </p:cTn>
                              </p:par>
                              <p:par>
                                <p:cTn id="64" presetID="42" presetClass="path" presetSubtype="0" decel="30000" fill="hold" nodeType="withEffect">
                                  <p:stCondLst>
                                    <p:cond delay="500"/>
                                  </p:stCondLst>
                                  <p:childTnLst>
                                    <p:animMotion origin="layout" path="M -0.04909 0.00023 L 4.16667E-6 3.7037E-7 " pathEditMode="relative" rAng="0" ptsTypes="AA">
                                      <p:cBhvr>
                                        <p:cTn id="65" dur="600" fill="hold"/>
                                        <p:tgtEl>
                                          <p:spTgt spid="57"/>
                                        </p:tgtEl>
                                        <p:attrNameLst>
                                          <p:attrName>ppt_x</p:attrName>
                                          <p:attrName>ppt_y</p:attrName>
                                        </p:attrNameLst>
                                      </p:cBhvr>
                                      <p:rCtr x="2448" y="-23"/>
                                    </p:animMotion>
                                  </p:childTnLst>
                                </p:cTn>
                              </p:par>
                              <p:par>
                                <p:cTn id="66" presetID="10" presetClass="entr" presetSubtype="0" fill="hold" grpId="0" nodeType="withEffect">
                                  <p:stCondLst>
                                    <p:cond delay="700"/>
                                  </p:stCondLst>
                                  <p:childTnLst>
                                    <p:set>
                                      <p:cBhvr>
                                        <p:cTn id="67" dur="1" fill="hold">
                                          <p:stCondLst>
                                            <p:cond delay="0"/>
                                          </p:stCondLst>
                                        </p:cTn>
                                        <p:tgtEl>
                                          <p:spTgt spid="52"/>
                                        </p:tgtEl>
                                        <p:attrNameLst>
                                          <p:attrName>style.visibility</p:attrName>
                                        </p:attrNameLst>
                                      </p:cBhvr>
                                      <p:to>
                                        <p:strVal val="visible"/>
                                      </p:to>
                                    </p:set>
                                    <p:animEffect transition="in" filter="fade">
                                      <p:cBhvr>
                                        <p:cTn id="68" dur="500"/>
                                        <p:tgtEl>
                                          <p:spTgt spid="52"/>
                                        </p:tgtEl>
                                      </p:cBhvr>
                                    </p:animEffect>
                                  </p:childTnLst>
                                </p:cTn>
                              </p:par>
                              <p:par>
                                <p:cTn id="69" presetID="10" presetClass="entr" presetSubtype="0" fill="hold" nodeType="withEffect">
                                  <p:stCondLst>
                                    <p:cond delay="700"/>
                                  </p:stCondLst>
                                  <p:childTnLst>
                                    <p:set>
                                      <p:cBhvr>
                                        <p:cTn id="70" dur="1" fill="hold">
                                          <p:stCondLst>
                                            <p:cond delay="0"/>
                                          </p:stCondLst>
                                        </p:cTn>
                                        <p:tgtEl>
                                          <p:spTgt spid="53"/>
                                        </p:tgtEl>
                                        <p:attrNameLst>
                                          <p:attrName>style.visibility</p:attrName>
                                        </p:attrNameLst>
                                      </p:cBhvr>
                                      <p:to>
                                        <p:strVal val="visible"/>
                                      </p:to>
                                    </p:set>
                                    <p:animEffect transition="in" filter="fade">
                                      <p:cBhvr>
                                        <p:cTn id="71" dur="500"/>
                                        <p:tgtEl>
                                          <p:spTgt spid="53"/>
                                        </p:tgtEl>
                                      </p:cBhvr>
                                    </p:animEffect>
                                  </p:childTnLst>
                                </p:cTn>
                              </p:par>
                              <p:par>
                                <p:cTn id="72" presetID="42" presetClass="path" presetSubtype="0" decel="100000" fill="hold" nodeType="withEffect">
                                  <p:stCondLst>
                                    <p:cond delay="700"/>
                                  </p:stCondLst>
                                  <p:childTnLst>
                                    <p:animMotion origin="layout" path="M -0.03946 -0.00023 L 2.5E-6 -2.59259E-6 " pathEditMode="relative" rAng="0" ptsTypes="AA">
                                      <p:cBhvr>
                                        <p:cTn id="73" dur="600" fill="hold"/>
                                        <p:tgtEl>
                                          <p:spTgt spid="53"/>
                                        </p:tgtEl>
                                        <p:attrNameLst>
                                          <p:attrName>ppt_x</p:attrName>
                                          <p:attrName>ppt_y</p:attrName>
                                        </p:attrNameLst>
                                      </p:cBhvr>
                                      <p:rCtr x="1966" y="0"/>
                                    </p:animMotion>
                                  </p:childTnLst>
                                </p:cTn>
                              </p:par>
                              <p:par>
                                <p:cTn id="74" presetID="10" presetClass="entr" presetSubtype="0" fill="hold" grpId="0" nodeType="withEffect">
                                  <p:stCondLst>
                                    <p:cond delay="700"/>
                                  </p:stCondLst>
                                  <p:childTnLst>
                                    <p:set>
                                      <p:cBhvr>
                                        <p:cTn id="75" dur="1" fill="hold">
                                          <p:stCondLst>
                                            <p:cond delay="0"/>
                                          </p:stCondLst>
                                        </p:cTn>
                                        <p:tgtEl>
                                          <p:spTgt spid="50"/>
                                        </p:tgtEl>
                                        <p:attrNameLst>
                                          <p:attrName>style.visibility</p:attrName>
                                        </p:attrNameLst>
                                      </p:cBhvr>
                                      <p:to>
                                        <p:strVal val="visible"/>
                                      </p:to>
                                    </p:set>
                                    <p:animEffect transition="in" filter="fade">
                                      <p:cBhvr>
                                        <p:cTn id="76" dur="500"/>
                                        <p:tgtEl>
                                          <p:spTgt spid="50"/>
                                        </p:tgtEl>
                                      </p:cBhvr>
                                    </p:animEffect>
                                  </p:childTnLst>
                                </p:cTn>
                              </p:par>
                              <p:par>
                                <p:cTn id="77" presetID="10" presetClass="entr" presetSubtype="0" fill="hold" grpId="0" nodeType="withEffect">
                                  <p:stCondLst>
                                    <p:cond delay="700"/>
                                  </p:stCondLst>
                                  <p:childTnLst>
                                    <p:set>
                                      <p:cBhvr>
                                        <p:cTn id="78" dur="1" fill="hold">
                                          <p:stCondLst>
                                            <p:cond delay="0"/>
                                          </p:stCondLst>
                                        </p:cTn>
                                        <p:tgtEl>
                                          <p:spTgt spid="62"/>
                                        </p:tgtEl>
                                        <p:attrNameLst>
                                          <p:attrName>style.visibility</p:attrName>
                                        </p:attrNameLst>
                                      </p:cBhvr>
                                      <p:to>
                                        <p:strVal val="visible"/>
                                      </p:to>
                                    </p:set>
                                    <p:animEffect transition="in" filter="fade">
                                      <p:cBhvr>
                                        <p:cTn id="79" dur="500"/>
                                        <p:tgtEl>
                                          <p:spTgt spid="62"/>
                                        </p:tgtEl>
                                      </p:cBhvr>
                                    </p:animEffect>
                                  </p:childTnLst>
                                </p:cTn>
                              </p:par>
                              <p:par>
                                <p:cTn id="80" presetID="10" presetClass="entr" presetSubtype="0" fill="hold" nodeType="withEffect">
                                  <p:stCondLst>
                                    <p:cond delay="700"/>
                                  </p:stCondLst>
                                  <p:childTnLst>
                                    <p:set>
                                      <p:cBhvr>
                                        <p:cTn id="81" dur="1" fill="hold">
                                          <p:stCondLst>
                                            <p:cond delay="0"/>
                                          </p:stCondLst>
                                        </p:cTn>
                                        <p:tgtEl>
                                          <p:spTgt spid="58"/>
                                        </p:tgtEl>
                                        <p:attrNameLst>
                                          <p:attrName>style.visibility</p:attrName>
                                        </p:attrNameLst>
                                      </p:cBhvr>
                                      <p:to>
                                        <p:strVal val="visible"/>
                                      </p:to>
                                    </p:set>
                                    <p:animEffect transition="in" filter="fade">
                                      <p:cBhvr>
                                        <p:cTn id="82" dur="500"/>
                                        <p:tgtEl>
                                          <p:spTgt spid="58"/>
                                        </p:tgtEl>
                                      </p:cBhvr>
                                    </p:animEffect>
                                  </p:childTnLst>
                                </p:cTn>
                              </p:par>
                              <p:par>
                                <p:cTn id="83" presetID="42" presetClass="path" presetSubtype="0" decel="100000" fill="hold" nodeType="withEffect">
                                  <p:stCondLst>
                                    <p:cond delay="700"/>
                                  </p:stCondLst>
                                  <p:childTnLst>
                                    <p:animMotion origin="layout" path="M -0.03945 -0.00023 L 6.25E-7 2.22222E-6 " pathEditMode="relative" rAng="0" ptsTypes="AA">
                                      <p:cBhvr>
                                        <p:cTn id="84" dur="600" fill="hold"/>
                                        <p:tgtEl>
                                          <p:spTgt spid="58"/>
                                        </p:tgtEl>
                                        <p:attrNameLst>
                                          <p:attrName>ppt_x</p:attrName>
                                          <p:attrName>ppt_y</p:attrName>
                                        </p:attrNameLst>
                                      </p:cBhvr>
                                      <p:rCtr x="1966" y="0"/>
                                    </p:animMotion>
                                  </p:childTnLst>
                                </p:cTn>
                              </p:par>
                              <p:par>
                                <p:cTn id="85" presetID="10" presetClass="entr" presetSubtype="0" fill="hold" grpId="0" nodeType="withEffect">
                                  <p:stCondLst>
                                    <p:cond delay="70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500"/>
                                        <p:tgtEl>
                                          <p:spTgt spid="51"/>
                                        </p:tgtEl>
                                      </p:cBhvr>
                                    </p:animEffect>
                                  </p:childTnLst>
                                </p:cTn>
                              </p:par>
                              <p:par>
                                <p:cTn id="88" presetID="10" presetClass="entr" presetSubtype="0" fill="hold" nodeType="withEffect">
                                  <p:stCondLst>
                                    <p:cond delay="700"/>
                                  </p:stCondLst>
                                  <p:childTnLst>
                                    <p:set>
                                      <p:cBhvr>
                                        <p:cTn id="89" dur="1" fill="hold">
                                          <p:stCondLst>
                                            <p:cond delay="0"/>
                                          </p:stCondLst>
                                        </p:cTn>
                                        <p:tgtEl>
                                          <p:spTgt spid="61"/>
                                        </p:tgtEl>
                                        <p:attrNameLst>
                                          <p:attrName>style.visibility</p:attrName>
                                        </p:attrNameLst>
                                      </p:cBhvr>
                                      <p:to>
                                        <p:strVal val="visible"/>
                                      </p:to>
                                    </p:set>
                                    <p:animEffect transition="in" filter="fade">
                                      <p:cBhvr>
                                        <p:cTn id="90" dur="500"/>
                                        <p:tgtEl>
                                          <p:spTgt spid="61"/>
                                        </p:tgtEl>
                                      </p:cBhvr>
                                    </p:animEffect>
                                  </p:childTnLst>
                                </p:cTn>
                              </p:par>
                              <p:par>
                                <p:cTn id="91" presetID="42" presetClass="path" presetSubtype="0" decel="100000" fill="hold" nodeType="withEffect">
                                  <p:stCondLst>
                                    <p:cond delay="700"/>
                                  </p:stCondLst>
                                  <p:childTnLst>
                                    <p:animMotion origin="layout" path="M -0.03946 -0.00023 L 2.5E-6 -2.59259E-6 " pathEditMode="relative" rAng="0" ptsTypes="AA">
                                      <p:cBhvr>
                                        <p:cTn id="92" dur="600" fill="hold"/>
                                        <p:tgtEl>
                                          <p:spTgt spid="61"/>
                                        </p:tgtEl>
                                        <p:attrNameLst>
                                          <p:attrName>ppt_x</p:attrName>
                                          <p:attrName>ppt_y</p:attrName>
                                        </p:attrNameLst>
                                      </p:cBhvr>
                                      <p:rCtr x="196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P spid="39" grpId="0"/>
      <p:bldP spid="40" grpId="0"/>
      <p:bldP spid="41" grpId="0"/>
      <p:bldP spid="42" grpId="0"/>
      <p:bldP spid="50" grpId="0"/>
      <p:bldP spid="51" grpId="0"/>
      <p:bldP spid="52" grpId="0"/>
      <p:bldP spid="6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dirty="0"/>
              <a:t>...with a consistent programming model</a:t>
            </a:r>
          </a:p>
        </p:txBody>
      </p:sp>
      <p:sp>
        <p:nvSpPr>
          <p:cNvPr id="16" name="Freeform 15"/>
          <p:cNvSpPr>
            <a:spLocks noChangeAspect="1"/>
          </p:cNvSpPr>
          <p:nvPr/>
        </p:nvSpPr>
        <p:spPr bwMode="black">
          <a:xfrm flipH="1">
            <a:off x="2688075" y="2236811"/>
            <a:ext cx="1171532" cy="751871"/>
          </a:xfrm>
          <a:custGeom>
            <a:avLst/>
            <a:gdLst>
              <a:gd name="connsiteX0" fmla="*/ 4635324 w 4635324"/>
              <a:gd name="connsiteY0" fmla="*/ 2786728 h 2974887"/>
              <a:gd name="connsiteX1" fmla="*/ 0 w 4635324"/>
              <a:gd name="connsiteY1" fmla="*/ 2786728 h 2974887"/>
              <a:gd name="connsiteX2" fmla="*/ 0 w 4635324"/>
              <a:gd name="connsiteY2" fmla="*/ 2813608 h 2974887"/>
              <a:gd name="connsiteX3" fmla="*/ 185413 w 4635324"/>
              <a:gd name="connsiteY3" fmla="*/ 2974887 h 2974887"/>
              <a:gd name="connsiteX4" fmla="*/ 4449911 w 4635324"/>
              <a:gd name="connsiteY4" fmla="*/ 2974887 h 2974887"/>
              <a:gd name="connsiteX5" fmla="*/ 4635324 w 4635324"/>
              <a:gd name="connsiteY5" fmla="*/ 2813608 h 2974887"/>
              <a:gd name="connsiteX6" fmla="*/ 4635324 w 4635324"/>
              <a:gd name="connsiteY6" fmla="*/ 2786728 h 2974887"/>
              <a:gd name="connsiteX7" fmla="*/ 4005331 w 4635324"/>
              <a:gd name="connsiteY7" fmla="*/ 205988 h 2974887"/>
              <a:gd name="connsiteX8" fmla="*/ 4005331 w 4635324"/>
              <a:gd name="connsiteY8" fmla="*/ 2473188 h 2974887"/>
              <a:gd name="connsiteX9" fmla="*/ 630009 w 4635324"/>
              <a:gd name="connsiteY9" fmla="*/ 2473188 h 2974887"/>
              <a:gd name="connsiteX10" fmla="*/ 630009 w 4635324"/>
              <a:gd name="connsiteY10" fmla="*/ 205988 h 2974887"/>
              <a:gd name="connsiteX11" fmla="*/ 4115213 w 4635324"/>
              <a:gd name="connsiteY11" fmla="*/ 0 h 2974887"/>
              <a:gd name="connsiteX12" fmla="*/ 520123 w 4635324"/>
              <a:gd name="connsiteY12" fmla="*/ 0 h 2974887"/>
              <a:gd name="connsiteX13" fmla="*/ 391787 w 4635324"/>
              <a:gd name="connsiteY13" fmla="*/ 128336 h 2974887"/>
              <a:gd name="connsiteX14" fmla="*/ 391787 w 4635324"/>
              <a:gd name="connsiteY14" fmla="*/ 2548645 h 2974887"/>
              <a:gd name="connsiteX15" fmla="*/ 520123 w 4635324"/>
              <a:gd name="connsiteY15" fmla="*/ 2676981 h 2974887"/>
              <a:gd name="connsiteX16" fmla="*/ 4115213 w 4635324"/>
              <a:gd name="connsiteY16" fmla="*/ 2676981 h 2974887"/>
              <a:gd name="connsiteX17" fmla="*/ 4243549 w 4635324"/>
              <a:gd name="connsiteY17" fmla="*/ 2548645 h 2974887"/>
              <a:gd name="connsiteX18" fmla="*/ 4243549 w 4635324"/>
              <a:gd name="connsiteY18" fmla="*/ 128336 h 2974887"/>
              <a:gd name="connsiteX19" fmla="*/ 4115213 w 4635324"/>
              <a:gd name="connsiteY19" fmla="*/ 0 h 297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35324" h="2974887">
                <a:moveTo>
                  <a:pt x="4635324" y="2786728"/>
                </a:moveTo>
                <a:lnTo>
                  <a:pt x="0" y="2786728"/>
                </a:lnTo>
                <a:cubicBezTo>
                  <a:pt x="0" y="2813608"/>
                  <a:pt x="0" y="2813608"/>
                  <a:pt x="0" y="2813608"/>
                </a:cubicBezTo>
                <a:cubicBezTo>
                  <a:pt x="0" y="2894248"/>
                  <a:pt x="79463" y="2974887"/>
                  <a:pt x="185413" y="2974887"/>
                </a:cubicBezTo>
                <a:cubicBezTo>
                  <a:pt x="4449911" y="2974887"/>
                  <a:pt x="4449911" y="2974887"/>
                  <a:pt x="4449911" y="2974887"/>
                </a:cubicBezTo>
                <a:cubicBezTo>
                  <a:pt x="4555862" y="2974887"/>
                  <a:pt x="4635324" y="2894248"/>
                  <a:pt x="4635324" y="2813608"/>
                </a:cubicBezTo>
                <a:cubicBezTo>
                  <a:pt x="4635324" y="2786728"/>
                  <a:pt x="4635324" y="2786728"/>
                  <a:pt x="4635324" y="2786728"/>
                </a:cubicBezTo>
                <a:close/>
                <a:moveTo>
                  <a:pt x="4005331" y="205988"/>
                </a:moveTo>
                <a:lnTo>
                  <a:pt x="4005331" y="2473188"/>
                </a:lnTo>
                <a:lnTo>
                  <a:pt x="630009" y="2473188"/>
                </a:lnTo>
                <a:lnTo>
                  <a:pt x="630009" y="205988"/>
                </a:lnTo>
                <a:close/>
                <a:moveTo>
                  <a:pt x="4115213" y="0"/>
                </a:moveTo>
                <a:lnTo>
                  <a:pt x="520123" y="0"/>
                </a:lnTo>
                <a:cubicBezTo>
                  <a:pt x="449244" y="0"/>
                  <a:pt x="391787" y="57457"/>
                  <a:pt x="391787" y="128336"/>
                </a:cubicBezTo>
                <a:lnTo>
                  <a:pt x="391787" y="2548645"/>
                </a:lnTo>
                <a:cubicBezTo>
                  <a:pt x="391787" y="2619524"/>
                  <a:pt x="449244" y="2676981"/>
                  <a:pt x="520123" y="2676981"/>
                </a:cubicBezTo>
                <a:lnTo>
                  <a:pt x="4115213" y="2676981"/>
                </a:lnTo>
                <a:cubicBezTo>
                  <a:pt x="4186092" y="2676981"/>
                  <a:pt x="4243549" y="2619524"/>
                  <a:pt x="4243549" y="2548645"/>
                </a:cubicBezTo>
                <a:lnTo>
                  <a:pt x="4243549" y="128336"/>
                </a:lnTo>
                <a:cubicBezTo>
                  <a:pt x="4243549" y="57457"/>
                  <a:pt x="4186092" y="0"/>
                  <a:pt x="4115213" y="0"/>
                </a:cubicBezTo>
                <a:close/>
              </a:path>
            </a:pathLst>
          </a:custGeom>
          <a:solidFill>
            <a:schemeClr val="tx1"/>
          </a:solidFill>
          <a:ln>
            <a:noFill/>
          </a:ln>
        </p:spPr>
        <p:txBody>
          <a:bodyPr vert="horz" wrap="square" lIns="91427" tIns="45713" rIns="91427" bIns="45713" numCol="1" anchor="t" anchorCtr="0" compatLnSpc="1">
            <a:prstTxWarp prst="textNoShape">
              <a:avLst/>
            </a:prstTxWarp>
            <a:noAutofit/>
          </a:bodyPr>
          <a:lstStyle/>
          <a:p>
            <a:pPr defTabSz="932563">
              <a:defRPr/>
            </a:pPr>
            <a:endParaRPr lang="en-US" dirty="0">
              <a:solidFill>
                <a:srgbClr val="505050"/>
              </a:solidFill>
              <a:latin typeface="Segoe UI"/>
            </a:endParaRPr>
          </a:p>
        </p:txBody>
      </p:sp>
      <p:sp>
        <p:nvSpPr>
          <p:cNvPr id="17" name="Freeform 13"/>
          <p:cNvSpPr>
            <a:spLocks noChangeAspect="1" noEditPoints="1"/>
          </p:cNvSpPr>
          <p:nvPr/>
        </p:nvSpPr>
        <p:spPr bwMode="black">
          <a:xfrm>
            <a:off x="6261160" y="2284157"/>
            <a:ext cx="447540" cy="840303"/>
          </a:xfrm>
          <a:custGeom>
            <a:avLst/>
            <a:gdLst>
              <a:gd name="T0" fmla="*/ 860 w 1012"/>
              <a:gd name="T1" fmla="*/ 1756 h 1907"/>
              <a:gd name="T2" fmla="*/ 837 w 1012"/>
              <a:gd name="T3" fmla="*/ 1771 h 1907"/>
              <a:gd name="T4" fmla="*/ 855 w 1012"/>
              <a:gd name="T5" fmla="*/ 1796 h 1907"/>
              <a:gd name="T6" fmla="*/ 873 w 1012"/>
              <a:gd name="T7" fmla="*/ 1766 h 1907"/>
              <a:gd name="T8" fmla="*/ 860 w 1012"/>
              <a:gd name="T9" fmla="*/ 1756 h 1907"/>
              <a:gd name="T10" fmla="*/ 837 w 1012"/>
              <a:gd name="T11" fmla="*/ 1771 h 1907"/>
              <a:gd name="T12" fmla="*/ 855 w 1012"/>
              <a:gd name="T13" fmla="*/ 1796 h 1907"/>
              <a:gd name="T14" fmla="*/ 873 w 1012"/>
              <a:gd name="T15" fmla="*/ 1766 h 1907"/>
              <a:gd name="T16" fmla="*/ 44 w 1012"/>
              <a:gd name="T17" fmla="*/ 0 h 1907"/>
              <a:gd name="T18" fmla="*/ 0 w 1012"/>
              <a:gd name="T19" fmla="*/ 1864 h 1907"/>
              <a:gd name="T20" fmla="*/ 968 w 1012"/>
              <a:gd name="T21" fmla="*/ 1907 h 1907"/>
              <a:gd name="T22" fmla="*/ 1012 w 1012"/>
              <a:gd name="T23" fmla="*/ 44 h 1907"/>
              <a:gd name="T24" fmla="*/ 201 w 1012"/>
              <a:gd name="T25" fmla="*/ 1793 h 1907"/>
              <a:gd name="T26" fmla="*/ 171 w 1012"/>
              <a:gd name="T27" fmla="*/ 1816 h 1907"/>
              <a:gd name="T28" fmla="*/ 119 w 1012"/>
              <a:gd name="T29" fmla="*/ 1785 h 1907"/>
              <a:gd name="T30" fmla="*/ 171 w 1012"/>
              <a:gd name="T31" fmla="*/ 1755 h 1907"/>
              <a:gd name="T32" fmla="*/ 201 w 1012"/>
              <a:gd name="T33" fmla="*/ 1777 h 1907"/>
              <a:gd name="T34" fmla="*/ 500 w 1012"/>
              <a:gd name="T35" fmla="*/ 1819 h 1907"/>
              <a:gd name="T36" fmla="*/ 473 w 1012"/>
              <a:gd name="T37" fmla="*/ 1792 h 1907"/>
              <a:gd name="T38" fmla="*/ 500 w 1012"/>
              <a:gd name="T39" fmla="*/ 1819 h 1907"/>
              <a:gd name="T40" fmla="*/ 473 w 1012"/>
              <a:gd name="T41" fmla="*/ 1789 h 1907"/>
              <a:gd name="T42" fmla="*/ 500 w 1012"/>
              <a:gd name="T43" fmla="*/ 1763 h 1907"/>
              <a:gd name="T44" fmla="*/ 539 w 1012"/>
              <a:gd name="T45" fmla="*/ 1824 h 1907"/>
              <a:gd name="T46" fmla="*/ 503 w 1012"/>
              <a:gd name="T47" fmla="*/ 1792 h 1907"/>
              <a:gd name="T48" fmla="*/ 539 w 1012"/>
              <a:gd name="T49" fmla="*/ 1824 h 1907"/>
              <a:gd name="T50" fmla="*/ 503 w 1012"/>
              <a:gd name="T51" fmla="*/ 1789 h 1907"/>
              <a:gd name="T52" fmla="*/ 539 w 1012"/>
              <a:gd name="T53" fmla="*/ 1758 h 1907"/>
              <a:gd name="T54" fmla="*/ 883 w 1012"/>
              <a:gd name="T55" fmla="*/ 1783 h 1907"/>
              <a:gd name="T56" fmla="*/ 848 w 1012"/>
              <a:gd name="T57" fmla="*/ 1804 h 1907"/>
              <a:gd name="T58" fmla="*/ 819 w 1012"/>
              <a:gd name="T59" fmla="*/ 1823 h 1907"/>
              <a:gd name="T60" fmla="*/ 809 w 1012"/>
              <a:gd name="T61" fmla="*/ 1823 h 1907"/>
              <a:gd name="T62" fmla="*/ 809 w 1012"/>
              <a:gd name="T63" fmla="*/ 1812 h 1907"/>
              <a:gd name="T64" fmla="*/ 812 w 1012"/>
              <a:gd name="T65" fmla="*/ 1809 h 1907"/>
              <a:gd name="T66" fmla="*/ 815 w 1012"/>
              <a:gd name="T67" fmla="*/ 1806 h 1907"/>
              <a:gd name="T68" fmla="*/ 831 w 1012"/>
              <a:gd name="T69" fmla="*/ 1790 h 1907"/>
              <a:gd name="T70" fmla="*/ 855 w 1012"/>
              <a:gd name="T71" fmla="*/ 1747 h 1907"/>
              <a:gd name="T72" fmla="*/ 880 w 1012"/>
              <a:gd name="T73" fmla="*/ 1761 h 1907"/>
              <a:gd name="T74" fmla="*/ 921 w 1012"/>
              <a:gd name="T75" fmla="*/ 1658 h 1907"/>
              <a:gd name="T76" fmla="*/ 91 w 1012"/>
              <a:gd name="T77" fmla="*/ 234 h 1907"/>
              <a:gd name="T78" fmla="*/ 921 w 1012"/>
              <a:gd name="T79" fmla="*/ 1658 h 1907"/>
              <a:gd name="T80" fmla="*/ 855 w 1012"/>
              <a:gd name="T81" fmla="*/ 1756 h 1907"/>
              <a:gd name="T82" fmla="*/ 851 w 1012"/>
              <a:gd name="T83" fmla="*/ 1796 h 1907"/>
              <a:gd name="T84" fmla="*/ 875 w 1012"/>
              <a:gd name="T85" fmla="*/ 1781 h 1907"/>
              <a:gd name="T86" fmla="*/ 860 w 1012"/>
              <a:gd name="T87" fmla="*/ 1756 h 19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2" h="1907">
                <a:moveTo>
                  <a:pt x="873" y="1766"/>
                </a:moveTo>
                <a:cubicBezTo>
                  <a:pt x="870" y="1761"/>
                  <a:pt x="866" y="1757"/>
                  <a:pt x="860" y="1756"/>
                </a:cubicBez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lose/>
                <a:moveTo>
                  <a:pt x="873" y="1766"/>
                </a:moveTo>
                <a:cubicBezTo>
                  <a:pt x="870" y="1761"/>
                  <a:pt x="866" y="1757"/>
                  <a:pt x="860" y="1756"/>
                </a:cubicBez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lose/>
                <a:moveTo>
                  <a:pt x="968" y="0"/>
                </a:moveTo>
                <a:cubicBezTo>
                  <a:pt x="968" y="0"/>
                  <a:pt x="968" y="0"/>
                  <a:pt x="44" y="0"/>
                </a:cubicBezTo>
                <a:cubicBezTo>
                  <a:pt x="19" y="0"/>
                  <a:pt x="0" y="19"/>
                  <a:pt x="0" y="44"/>
                </a:cubicBezTo>
                <a:cubicBezTo>
                  <a:pt x="0" y="1864"/>
                  <a:pt x="0" y="1864"/>
                  <a:pt x="0" y="1864"/>
                </a:cubicBezTo>
                <a:cubicBezTo>
                  <a:pt x="0" y="1889"/>
                  <a:pt x="19" y="1907"/>
                  <a:pt x="44" y="1907"/>
                </a:cubicBezTo>
                <a:cubicBezTo>
                  <a:pt x="44" y="1907"/>
                  <a:pt x="44" y="1907"/>
                  <a:pt x="968" y="1907"/>
                </a:cubicBezTo>
                <a:cubicBezTo>
                  <a:pt x="993" y="1907"/>
                  <a:pt x="1012" y="1889"/>
                  <a:pt x="1012" y="1864"/>
                </a:cubicBezTo>
                <a:cubicBezTo>
                  <a:pt x="1012" y="44"/>
                  <a:pt x="1012" y="44"/>
                  <a:pt x="1012" y="44"/>
                </a:cubicBezTo>
                <a:cubicBezTo>
                  <a:pt x="1012" y="19"/>
                  <a:pt x="993" y="0"/>
                  <a:pt x="968" y="0"/>
                </a:cubicBezTo>
                <a:close/>
                <a:moveTo>
                  <a:pt x="201" y="1793"/>
                </a:moveTo>
                <a:cubicBezTo>
                  <a:pt x="147" y="1793"/>
                  <a:pt x="147" y="1793"/>
                  <a:pt x="147" y="1793"/>
                </a:cubicBezTo>
                <a:cubicBezTo>
                  <a:pt x="171" y="1816"/>
                  <a:pt x="171" y="1816"/>
                  <a:pt x="171" y="1816"/>
                </a:cubicBezTo>
                <a:cubicBezTo>
                  <a:pt x="151" y="1816"/>
                  <a:pt x="151" y="1816"/>
                  <a:pt x="151" y="1816"/>
                </a:cubicBezTo>
                <a:cubicBezTo>
                  <a:pt x="119" y="1785"/>
                  <a:pt x="119" y="1785"/>
                  <a:pt x="119" y="1785"/>
                </a:cubicBezTo>
                <a:cubicBezTo>
                  <a:pt x="151" y="1755"/>
                  <a:pt x="151" y="1755"/>
                  <a:pt x="151" y="1755"/>
                </a:cubicBezTo>
                <a:cubicBezTo>
                  <a:pt x="171" y="1755"/>
                  <a:pt x="171" y="1755"/>
                  <a:pt x="171" y="1755"/>
                </a:cubicBezTo>
                <a:cubicBezTo>
                  <a:pt x="147" y="1777"/>
                  <a:pt x="147" y="1777"/>
                  <a:pt x="147" y="1777"/>
                </a:cubicBezTo>
                <a:cubicBezTo>
                  <a:pt x="201" y="1777"/>
                  <a:pt x="201" y="1777"/>
                  <a:pt x="201" y="1777"/>
                </a:cubicBezTo>
                <a:lnTo>
                  <a:pt x="201" y="1793"/>
                </a:lnTo>
                <a:close/>
                <a:moveTo>
                  <a:pt x="500" y="1819"/>
                </a:moveTo>
                <a:cubicBezTo>
                  <a:pt x="473" y="1815"/>
                  <a:pt x="473" y="1815"/>
                  <a:pt x="473" y="1815"/>
                </a:cubicBezTo>
                <a:cubicBezTo>
                  <a:pt x="473" y="1792"/>
                  <a:pt x="473" y="1792"/>
                  <a:pt x="473" y="1792"/>
                </a:cubicBezTo>
                <a:cubicBezTo>
                  <a:pt x="500" y="1792"/>
                  <a:pt x="500" y="1792"/>
                  <a:pt x="500" y="1792"/>
                </a:cubicBezTo>
                <a:lnTo>
                  <a:pt x="500" y="1819"/>
                </a:lnTo>
                <a:close/>
                <a:moveTo>
                  <a:pt x="500" y="1789"/>
                </a:moveTo>
                <a:cubicBezTo>
                  <a:pt x="473" y="1789"/>
                  <a:pt x="473" y="1789"/>
                  <a:pt x="473" y="1789"/>
                </a:cubicBezTo>
                <a:cubicBezTo>
                  <a:pt x="473" y="1767"/>
                  <a:pt x="473" y="1767"/>
                  <a:pt x="473" y="1767"/>
                </a:cubicBezTo>
                <a:cubicBezTo>
                  <a:pt x="500" y="1763"/>
                  <a:pt x="500" y="1763"/>
                  <a:pt x="500" y="1763"/>
                </a:cubicBezTo>
                <a:lnTo>
                  <a:pt x="500" y="1789"/>
                </a:lnTo>
                <a:close/>
                <a:moveTo>
                  <a:pt x="539" y="1824"/>
                </a:moveTo>
                <a:cubicBezTo>
                  <a:pt x="503" y="1819"/>
                  <a:pt x="503" y="1819"/>
                  <a:pt x="503" y="1819"/>
                </a:cubicBezTo>
                <a:cubicBezTo>
                  <a:pt x="503" y="1792"/>
                  <a:pt x="503" y="1792"/>
                  <a:pt x="503" y="1792"/>
                </a:cubicBezTo>
                <a:cubicBezTo>
                  <a:pt x="539" y="1792"/>
                  <a:pt x="539" y="1792"/>
                  <a:pt x="539" y="1792"/>
                </a:cubicBezTo>
                <a:lnTo>
                  <a:pt x="539" y="1824"/>
                </a:lnTo>
                <a:close/>
                <a:moveTo>
                  <a:pt x="539" y="1789"/>
                </a:moveTo>
                <a:cubicBezTo>
                  <a:pt x="503" y="1789"/>
                  <a:pt x="503" y="1789"/>
                  <a:pt x="503" y="1789"/>
                </a:cubicBezTo>
                <a:cubicBezTo>
                  <a:pt x="503" y="1763"/>
                  <a:pt x="503" y="1763"/>
                  <a:pt x="503" y="1763"/>
                </a:cubicBezTo>
                <a:cubicBezTo>
                  <a:pt x="539" y="1758"/>
                  <a:pt x="539" y="1758"/>
                  <a:pt x="539" y="1758"/>
                </a:cubicBezTo>
                <a:lnTo>
                  <a:pt x="539" y="1789"/>
                </a:lnTo>
                <a:close/>
                <a:moveTo>
                  <a:pt x="883" y="1783"/>
                </a:moveTo>
                <a:cubicBezTo>
                  <a:pt x="881" y="1796"/>
                  <a:pt x="869" y="1806"/>
                  <a:pt x="855" y="1806"/>
                </a:cubicBezTo>
                <a:cubicBezTo>
                  <a:pt x="853" y="1806"/>
                  <a:pt x="851" y="1804"/>
                  <a:pt x="848" y="1804"/>
                </a:cubicBezTo>
                <a:cubicBezTo>
                  <a:pt x="846" y="1803"/>
                  <a:pt x="844" y="1802"/>
                  <a:pt x="841" y="1801"/>
                </a:cubicBezTo>
                <a:cubicBezTo>
                  <a:pt x="841" y="1801"/>
                  <a:pt x="841" y="1801"/>
                  <a:pt x="819" y="1823"/>
                </a:cubicBezTo>
                <a:cubicBezTo>
                  <a:pt x="818" y="1824"/>
                  <a:pt x="816" y="1824"/>
                  <a:pt x="815" y="1824"/>
                </a:cubicBezTo>
                <a:cubicBezTo>
                  <a:pt x="812" y="1824"/>
                  <a:pt x="811" y="1824"/>
                  <a:pt x="809" y="1823"/>
                </a:cubicBezTo>
                <a:cubicBezTo>
                  <a:pt x="806" y="1820"/>
                  <a:pt x="806" y="1815"/>
                  <a:pt x="809" y="1813"/>
                </a:cubicBezTo>
                <a:cubicBezTo>
                  <a:pt x="809" y="1813"/>
                  <a:pt x="809" y="1812"/>
                  <a:pt x="809" y="1812"/>
                </a:cubicBezTo>
                <a:cubicBezTo>
                  <a:pt x="810" y="1812"/>
                  <a:pt x="810" y="1811"/>
                  <a:pt x="811" y="1810"/>
                </a:cubicBezTo>
                <a:cubicBezTo>
                  <a:pt x="811" y="1810"/>
                  <a:pt x="812" y="1810"/>
                  <a:pt x="812" y="1809"/>
                </a:cubicBezTo>
                <a:cubicBezTo>
                  <a:pt x="813" y="1808"/>
                  <a:pt x="814" y="1808"/>
                  <a:pt x="815" y="1807"/>
                </a:cubicBezTo>
                <a:cubicBezTo>
                  <a:pt x="815" y="1806"/>
                  <a:pt x="815" y="1806"/>
                  <a:pt x="815" y="1806"/>
                </a:cubicBezTo>
                <a:cubicBezTo>
                  <a:pt x="816" y="1806"/>
                  <a:pt x="816" y="1805"/>
                  <a:pt x="817" y="1805"/>
                </a:cubicBezTo>
                <a:cubicBezTo>
                  <a:pt x="831" y="1790"/>
                  <a:pt x="831" y="1790"/>
                  <a:pt x="831" y="1790"/>
                </a:cubicBezTo>
                <a:cubicBezTo>
                  <a:pt x="827" y="1784"/>
                  <a:pt x="826" y="1776"/>
                  <a:pt x="827" y="1769"/>
                </a:cubicBezTo>
                <a:cubicBezTo>
                  <a:pt x="831" y="1756"/>
                  <a:pt x="842" y="1747"/>
                  <a:pt x="855" y="1747"/>
                </a:cubicBezTo>
                <a:cubicBezTo>
                  <a:pt x="858" y="1747"/>
                  <a:pt x="860" y="1747"/>
                  <a:pt x="862" y="1748"/>
                </a:cubicBezTo>
                <a:cubicBezTo>
                  <a:pt x="870" y="1749"/>
                  <a:pt x="876" y="1754"/>
                  <a:pt x="880" y="1761"/>
                </a:cubicBezTo>
                <a:cubicBezTo>
                  <a:pt x="884" y="1768"/>
                  <a:pt x="885" y="1775"/>
                  <a:pt x="883" y="1783"/>
                </a:cubicBezTo>
                <a:close/>
                <a:moveTo>
                  <a:pt x="921" y="1658"/>
                </a:moveTo>
                <a:cubicBezTo>
                  <a:pt x="91" y="1658"/>
                  <a:pt x="91" y="1658"/>
                  <a:pt x="91" y="1658"/>
                </a:cubicBezTo>
                <a:cubicBezTo>
                  <a:pt x="91" y="234"/>
                  <a:pt x="91" y="234"/>
                  <a:pt x="91" y="234"/>
                </a:cubicBezTo>
                <a:cubicBezTo>
                  <a:pt x="921" y="234"/>
                  <a:pt x="921" y="234"/>
                  <a:pt x="921" y="234"/>
                </a:cubicBezTo>
                <a:lnTo>
                  <a:pt x="921" y="1658"/>
                </a:lnTo>
                <a:close/>
                <a:moveTo>
                  <a:pt x="860" y="1756"/>
                </a:moveTo>
                <a:cubicBezTo>
                  <a:pt x="855" y="1756"/>
                  <a:pt x="855" y="1756"/>
                  <a:pt x="855" y="1756"/>
                </a:cubicBezTo>
                <a:cubicBezTo>
                  <a:pt x="846" y="1756"/>
                  <a:pt x="839" y="1762"/>
                  <a:pt x="837" y="1771"/>
                </a:cubicBezTo>
                <a:cubicBezTo>
                  <a:pt x="833" y="1782"/>
                  <a:pt x="840" y="1793"/>
                  <a:pt x="851" y="1796"/>
                </a:cubicBezTo>
                <a:cubicBezTo>
                  <a:pt x="855" y="1796"/>
                  <a:pt x="855" y="1796"/>
                  <a:pt x="855" y="1796"/>
                </a:cubicBezTo>
                <a:cubicBezTo>
                  <a:pt x="865" y="1796"/>
                  <a:pt x="873" y="1790"/>
                  <a:pt x="875" y="1781"/>
                </a:cubicBezTo>
                <a:cubicBezTo>
                  <a:pt x="876" y="1776"/>
                  <a:pt x="875" y="1770"/>
                  <a:pt x="873" y="1766"/>
                </a:cubicBezTo>
                <a:cubicBezTo>
                  <a:pt x="870" y="1761"/>
                  <a:pt x="866" y="1757"/>
                  <a:pt x="860" y="1756"/>
                </a:cubicBez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defRPr/>
            </a:pPr>
            <a:endParaRPr lang="en-US" dirty="0">
              <a:solidFill>
                <a:srgbClr val="505050"/>
              </a:solidFill>
              <a:latin typeface="Segoe UI"/>
            </a:endParaRPr>
          </a:p>
        </p:txBody>
      </p:sp>
      <p:sp>
        <p:nvSpPr>
          <p:cNvPr id="18" name="Freeform 107"/>
          <p:cNvSpPr>
            <a:spLocks noChangeAspect="1" noEditPoints="1"/>
          </p:cNvSpPr>
          <p:nvPr/>
        </p:nvSpPr>
        <p:spPr bwMode="black">
          <a:xfrm>
            <a:off x="10391632" y="2408349"/>
            <a:ext cx="836809" cy="583699"/>
          </a:xfrm>
          <a:custGeom>
            <a:avLst/>
            <a:gdLst>
              <a:gd name="T0" fmla="*/ 86 w 98"/>
              <a:gd name="T1" fmla="*/ 21 h 68"/>
              <a:gd name="T2" fmla="*/ 83 w 98"/>
              <a:gd name="T3" fmla="*/ 18 h 68"/>
              <a:gd name="T4" fmla="*/ 86 w 98"/>
              <a:gd name="T5" fmla="*/ 15 h 68"/>
              <a:gd name="T6" fmla="*/ 89 w 98"/>
              <a:gd name="T7" fmla="*/ 18 h 68"/>
              <a:gd name="T8" fmla="*/ 86 w 98"/>
              <a:gd name="T9" fmla="*/ 21 h 68"/>
              <a:gd name="T10" fmla="*/ 78 w 98"/>
              <a:gd name="T11" fmla="*/ 14 h 68"/>
              <a:gd name="T12" fmla="*/ 75 w 98"/>
              <a:gd name="T13" fmla="*/ 11 h 68"/>
              <a:gd name="T14" fmla="*/ 78 w 98"/>
              <a:gd name="T15" fmla="*/ 8 h 68"/>
              <a:gd name="T16" fmla="*/ 81 w 98"/>
              <a:gd name="T17" fmla="*/ 11 h 68"/>
              <a:gd name="T18" fmla="*/ 78 w 98"/>
              <a:gd name="T19" fmla="*/ 14 h 68"/>
              <a:gd name="T20" fmla="*/ 78 w 98"/>
              <a:gd name="T21" fmla="*/ 29 h 68"/>
              <a:gd name="T22" fmla="*/ 75 w 98"/>
              <a:gd name="T23" fmla="*/ 26 h 68"/>
              <a:gd name="T24" fmla="*/ 78 w 98"/>
              <a:gd name="T25" fmla="*/ 23 h 68"/>
              <a:gd name="T26" fmla="*/ 81 w 98"/>
              <a:gd name="T27" fmla="*/ 26 h 68"/>
              <a:gd name="T28" fmla="*/ 78 w 98"/>
              <a:gd name="T29" fmla="*/ 29 h 68"/>
              <a:gd name="T30" fmla="*/ 70 w 98"/>
              <a:gd name="T31" fmla="*/ 21 h 68"/>
              <a:gd name="T32" fmla="*/ 67 w 98"/>
              <a:gd name="T33" fmla="*/ 18 h 68"/>
              <a:gd name="T34" fmla="*/ 70 w 98"/>
              <a:gd name="T35" fmla="*/ 15 h 68"/>
              <a:gd name="T36" fmla="*/ 73 w 98"/>
              <a:gd name="T37" fmla="*/ 18 h 68"/>
              <a:gd name="T38" fmla="*/ 70 w 98"/>
              <a:gd name="T39" fmla="*/ 21 h 68"/>
              <a:gd name="T40" fmla="*/ 63 w 98"/>
              <a:gd name="T41" fmla="*/ 42 h 68"/>
              <a:gd name="T42" fmla="*/ 56 w 98"/>
              <a:gd name="T43" fmla="*/ 36 h 68"/>
              <a:gd name="T44" fmla="*/ 63 w 98"/>
              <a:gd name="T45" fmla="*/ 29 h 68"/>
              <a:gd name="T46" fmla="*/ 69 w 98"/>
              <a:gd name="T47" fmla="*/ 36 h 68"/>
              <a:gd name="T48" fmla="*/ 63 w 98"/>
              <a:gd name="T49" fmla="*/ 42 h 68"/>
              <a:gd name="T50" fmla="*/ 49 w 98"/>
              <a:gd name="T51" fmla="*/ 25 h 68"/>
              <a:gd name="T52" fmla="*/ 43 w 98"/>
              <a:gd name="T53" fmla="*/ 19 h 68"/>
              <a:gd name="T54" fmla="*/ 49 w 98"/>
              <a:gd name="T55" fmla="*/ 13 h 68"/>
              <a:gd name="T56" fmla="*/ 55 w 98"/>
              <a:gd name="T57" fmla="*/ 19 h 68"/>
              <a:gd name="T58" fmla="*/ 49 w 98"/>
              <a:gd name="T59" fmla="*/ 25 h 68"/>
              <a:gd name="T60" fmla="*/ 34 w 98"/>
              <a:gd name="T61" fmla="*/ 44 h 68"/>
              <a:gd name="T62" fmla="*/ 25 w 98"/>
              <a:gd name="T63" fmla="*/ 36 h 68"/>
              <a:gd name="T64" fmla="*/ 34 w 98"/>
              <a:gd name="T65" fmla="*/ 27 h 68"/>
              <a:gd name="T66" fmla="*/ 43 w 98"/>
              <a:gd name="T67" fmla="*/ 36 h 68"/>
              <a:gd name="T68" fmla="*/ 34 w 98"/>
              <a:gd name="T69" fmla="*/ 44 h 68"/>
              <a:gd name="T70" fmla="*/ 20 w 98"/>
              <a:gd name="T71" fmla="*/ 25 h 68"/>
              <a:gd name="T72" fmla="*/ 13 w 98"/>
              <a:gd name="T73" fmla="*/ 18 h 68"/>
              <a:gd name="T74" fmla="*/ 20 w 98"/>
              <a:gd name="T75" fmla="*/ 11 h 68"/>
              <a:gd name="T76" fmla="*/ 26 w 98"/>
              <a:gd name="T77" fmla="*/ 18 h 68"/>
              <a:gd name="T78" fmla="*/ 20 w 98"/>
              <a:gd name="T79" fmla="*/ 25 h 68"/>
              <a:gd name="T80" fmla="*/ 89 w 98"/>
              <a:gd name="T81" fmla="*/ 14 h 68"/>
              <a:gd name="T82" fmla="*/ 83 w 98"/>
              <a:gd name="T83" fmla="*/ 5 h 68"/>
              <a:gd name="T84" fmla="*/ 83 w 98"/>
              <a:gd name="T85" fmla="*/ 3 h 68"/>
              <a:gd name="T86" fmla="*/ 70 w 98"/>
              <a:gd name="T87" fmla="*/ 1 h 68"/>
              <a:gd name="T88" fmla="*/ 70 w 98"/>
              <a:gd name="T89" fmla="*/ 2 h 68"/>
              <a:gd name="T90" fmla="*/ 49 w 98"/>
              <a:gd name="T91" fmla="*/ 9 h 68"/>
              <a:gd name="T92" fmla="*/ 28 w 98"/>
              <a:gd name="T93" fmla="*/ 2 h 68"/>
              <a:gd name="T94" fmla="*/ 28 w 98"/>
              <a:gd name="T95" fmla="*/ 1 h 68"/>
              <a:gd name="T96" fmla="*/ 15 w 98"/>
              <a:gd name="T97" fmla="*/ 3 h 68"/>
              <a:gd name="T98" fmla="*/ 15 w 98"/>
              <a:gd name="T99" fmla="*/ 5 h 68"/>
              <a:gd name="T100" fmla="*/ 9 w 98"/>
              <a:gd name="T101" fmla="*/ 14 h 68"/>
              <a:gd name="T102" fmla="*/ 2 w 98"/>
              <a:gd name="T103" fmla="*/ 54 h 68"/>
              <a:gd name="T104" fmla="*/ 10 w 98"/>
              <a:gd name="T105" fmla="*/ 67 h 68"/>
              <a:gd name="T106" fmla="*/ 28 w 98"/>
              <a:gd name="T107" fmla="*/ 53 h 68"/>
              <a:gd name="T108" fmla="*/ 70 w 98"/>
              <a:gd name="T109" fmla="*/ 53 h 68"/>
              <a:gd name="T110" fmla="*/ 88 w 98"/>
              <a:gd name="T111" fmla="*/ 67 h 68"/>
              <a:gd name="T112" fmla="*/ 96 w 98"/>
              <a:gd name="T113" fmla="*/ 54 h 68"/>
              <a:gd name="T114" fmla="*/ 89 w 98"/>
              <a:gd name="T115"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8" h="68">
                <a:moveTo>
                  <a:pt x="86" y="21"/>
                </a:moveTo>
                <a:cubicBezTo>
                  <a:pt x="84" y="21"/>
                  <a:pt x="83" y="20"/>
                  <a:pt x="83" y="18"/>
                </a:cubicBezTo>
                <a:cubicBezTo>
                  <a:pt x="83" y="17"/>
                  <a:pt x="84" y="15"/>
                  <a:pt x="86" y="15"/>
                </a:cubicBezTo>
                <a:cubicBezTo>
                  <a:pt x="87" y="15"/>
                  <a:pt x="89" y="17"/>
                  <a:pt x="89" y="18"/>
                </a:cubicBezTo>
                <a:cubicBezTo>
                  <a:pt x="89" y="20"/>
                  <a:pt x="87" y="21"/>
                  <a:pt x="86" y="21"/>
                </a:cubicBezTo>
                <a:moveTo>
                  <a:pt x="78" y="14"/>
                </a:moveTo>
                <a:cubicBezTo>
                  <a:pt x="76" y="14"/>
                  <a:pt x="75" y="12"/>
                  <a:pt x="75" y="11"/>
                </a:cubicBezTo>
                <a:cubicBezTo>
                  <a:pt x="75" y="9"/>
                  <a:pt x="76" y="8"/>
                  <a:pt x="78" y="8"/>
                </a:cubicBezTo>
                <a:cubicBezTo>
                  <a:pt x="80" y="8"/>
                  <a:pt x="81" y="9"/>
                  <a:pt x="81" y="11"/>
                </a:cubicBezTo>
                <a:cubicBezTo>
                  <a:pt x="81" y="12"/>
                  <a:pt x="80" y="14"/>
                  <a:pt x="78" y="14"/>
                </a:cubicBezTo>
                <a:moveTo>
                  <a:pt x="78" y="29"/>
                </a:moveTo>
                <a:cubicBezTo>
                  <a:pt x="76" y="29"/>
                  <a:pt x="75" y="27"/>
                  <a:pt x="75" y="26"/>
                </a:cubicBezTo>
                <a:cubicBezTo>
                  <a:pt x="75" y="24"/>
                  <a:pt x="76" y="23"/>
                  <a:pt x="78" y="23"/>
                </a:cubicBezTo>
                <a:cubicBezTo>
                  <a:pt x="80" y="23"/>
                  <a:pt x="81" y="24"/>
                  <a:pt x="81" y="26"/>
                </a:cubicBezTo>
                <a:cubicBezTo>
                  <a:pt x="81" y="27"/>
                  <a:pt x="80" y="29"/>
                  <a:pt x="78" y="29"/>
                </a:cubicBezTo>
                <a:moveTo>
                  <a:pt x="70" y="21"/>
                </a:moveTo>
                <a:cubicBezTo>
                  <a:pt x="68" y="21"/>
                  <a:pt x="67" y="20"/>
                  <a:pt x="67" y="18"/>
                </a:cubicBezTo>
                <a:cubicBezTo>
                  <a:pt x="67" y="17"/>
                  <a:pt x="68" y="15"/>
                  <a:pt x="70" y="15"/>
                </a:cubicBezTo>
                <a:cubicBezTo>
                  <a:pt x="72" y="15"/>
                  <a:pt x="73" y="17"/>
                  <a:pt x="73" y="18"/>
                </a:cubicBezTo>
                <a:cubicBezTo>
                  <a:pt x="73" y="20"/>
                  <a:pt x="72" y="21"/>
                  <a:pt x="70" y="21"/>
                </a:cubicBezTo>
                <a:moveTo>
                  <a:pt x="63" y="42"/>
                </a:moveTo>
                <a:cubicBezTo>
                  <a:pt x="59" y="42"/>
                  <a:pt x="56" y="39"/>
                  <a:pt x="56" y="36"/>
                </a:cubicBezTo>
                <a:cubicBezTo>
                  <a:pt x="56" y="32"/>
                  <a:pt x="59" y="29"/>
                  <a:pt x="63" y="29"/>
                </a:cubicBezTo>
                <a:cubicBezTo>
                  <a:pt x="66" y="29"/>
                  <a:pt x="69" y="32"/>
                  <a:pt x="69" y="36"/>
                </a:cubicBezTo>
                <a:cubicBezTo>
                  <a:pt x="69" y="39"/>
                  <a:pt x="66" y="42"/>
                  <a:pt x="63" y="42"/>
                </a:cubicBezTo>
                <a:moveTo>
                  <a:pt x="49" y="25"/>
                </a:moveTo>
                <a:cubicBezTo>
                  <a:pt x="46" y="25"/>
                  <a:pt x="43" y="22"/>
                  <a:pt x="43" y="19"/>
                </a:cubicBezTo>
                <a:cubicBezTo>
                  <a:pt x="43" y="15"/>
                  <a:pt x="46" y="13"/>
                  <a:pt x="49" y="13"/>
                </a:cubicBezTo>
                <a:cubicBezTo>
                  <a:pt x="52" y="13"/>
                  <a:pt x="55" y="15"/>
                  <a:pt x="55" y="19"/>
                </a:cubicBezTo>
                <a:cubicBezTo>
                  <a:pt x="55" y="22"/>
                  <a:pt x="52" y="25"/>
                  <a:pt x="49" y="25"/>
                </a:cubicBezTo>
                <a:moveTo>
                  <a:pt x="34" y="44"/>
                </a:moveTo>
                <a:cubicBezTo>
                  <a:pt x="29" y="44"/>
                  <a:pt x="25" y="40"/>
                  <a:pt x="25" y="36"/>
                </a:cubicBezTo>
                <a:cubicBezTo>
                  <a:pt x="25" y="31"/>
                  <a:pt x="29" y="27"/>
                  <a:pt x="34" y="27"/>
                </a:cubicBezTo>
                <a:cubicBezTo>
                  <a:pt x="39" y="27"/>
                  <a:pt x="43" y="31"/>
                  <a:pt x="43" y="36"/>
                </a:cubicBezTo>
                <a:cubicBezTo>
                  <a:pt x="43" y="40"/>
                  <a:pt x="39" y="44"/>
                  <a:pt x="34" y="44"/>
                </a:cubicBezTo>
                <a:moveTo>
                  <a:pt x="20" y="25"/>
                </a:moveTo>
                <a:cubicBezTo>
                  <a:pt x="16" y="25"/>
                  <a:pt x="13" y="22"/>
                  <a:pt x="13" y="18"/>
                </a:cubicBezTo>
                <a:cubicBezTo>
                  <a:pt x="13" y="14"/>
                  <a:pt x="16" y="11"/>
                  <a:pt x="20" y="11"/>
                </a:cubicBezTo>
                <a:cubicBezTo>
                  <a:pt x="23" y="11"/>
                  <a:pt x="26" y="14"/>
                  <a:pt x="26" y="18"/>
                </a:cubicBezTo>
                <a:cubicBezTo>
                  <a:pt x="26" y="22"/>
                  <a:pt x="23" y="25"/>
                  <a:pt x="20" y="25"/>
                </a:cubicBezTo>
                <a:moveTo>
                  <a:pt x="89" y="14"/>
                </a:moveTo>
                <a:cubicBezTo>
                  <a:pt x="88" y="11"/>
                  <a:pt x="86" y="7"/>
                  <a:pt x="83" y="5"/>
                </a:cubicBezTo>
                <a:cubicBezTo>
                  <a:pt x="83" y="3"/>
                  <a:pt x="83" y="3"/>
                  <a:pt x="83" y="3"/>
                </a:cubicBezTo>
                <a:cubicBezTo>
                  <a:pt x="79" y="0"/>
                  <a:pt x="70" y="1"/>
                  <a:pt x="70" y="1"/>
                </a:cubicBezTo>
                <a:cubicBezTo>
                  <a:pt x="70" y="2"/>
                  <a:pt x="70" y="2"/>
                  <a:pt x="70" y="2"/>
                </a:cubicBezTo>
                <a:cubicBezTo>
                  <a:pt x="63" y="3"/>
                  <a:pt x="64" y="9"/>
                  <a:pt x="49" y="9"/>
                </a:cubicBezTo>
                <a:cubicBezTo>
                  <a:pt x="34" y="9"/>
                  <a:pt x="35" y="3"/>
                  <a:pt x="28" y="2"/>
                </a:cubicBezTo>
                <a:cubicBezTo>
                  <a:pt x="28" y="1"/>
                  <a:pt x="28" y="1"/>
                  <a:pt x="28" y="1"/>
                </a:cubicBezTo>
                <a:cubicBezTo>
                  <a:pt x="28" y="1"/>
                  <a:pt x="19" y="0"/>
                  <a:pt x="15" y="3"/>
                </a:cubicBezTo>
                <a:cubicBezTo>
                  <a:pt x="15" y="5"/>
                  <a:pt x="15" y="5"/>
                  <a:pt x="15" y="5"/>
                </a:cubicBezTo>
                <a:cubicBezTo>
                  <a:pt x="12" y="7"/>
                  <a:pt x="10" y="11"/>
                  <a:pt x="9" y="14"/>
                </a:cubicBezTo>
                <a:cubicBezTo>
                  <a:pt x="5" y="21"/>
                  <a:pt x="0" y="40"/>
                  <a:pt x="2" y="54"/>
                </a:cubicBezTo>
                <a:cubicBezTo>
                  <a:pt x="3" y="65"/>
                  <a:pt x="5" y="67"/>
                  <a:pt x="10" y="67"/>
                </a:cubicBezTo>
                <a:cubicBezTo>
                  <a:pt x="15" y="68"/>
                  <a:pt x="22" y="58"/>
                  <a:pt x="28" y="53"/>
                </a:cubicBezTo>
                <a:cubicBezTo>
                  <a:pt x="36" y="48"/>
                  <a:pt x="62" y="48"/>
                  <a:pt x="70" y="53"/>
                </a:cubicBezTo>
                <a:cubicBezTo>
                  <a:pt x="76" y="58"/>
                  <a:pt x="83" y="68"/>
                  <a:pt x="88" y="67"/>
                </a:cubicBezTo>
                <a:cubicBezTo>
                  <a:pt x="93" y="67"/>
                  <a:pt x="95" y="65"/>
                  <a:pt x="96" y="54"/>
                </a:cubicBezTo>
                <a:cubicBezTo>
                  <a:pt x="98" y="40"/>
                  <a:pt x="93" y="21"/>
                  <a:pt x="89" y="14"/>
                </a:cubicBezTo>
              </a:path>
            </a:pathLst>
          </a:custGeom>
          <a:solidFill>
            <a:schemeClr val="tx1"/>
          </a:solidFill>
          <a:ln>
            <a:noFill/>
          </a:ln>
          <a:extLst/>
        </p:spPr>
        <p:txBody>
          <a:bodyPr vert="horz" wrap="square" lIns="93264" tIns="46632" rIns="93264" bIns="46632" numCol="1" anchor="t" anchorCtr="0" compatLnSpc="1">
            <a:prstTxWarp prst="textNoShape">
              <a:avLst/>
            </a:prstTxWarp>
          </a:bodyPr>
          <a:lstStyle/>
          <a:p>
            <a:pPr defTabSz="932563">
              <a:defRPr/>
            </a:pPr>
            <a:endParaRPr lang="en-US" dirty="0">
              <a:solidFill>
                <a:srgbClr val="000000"/>
              </a:solidFill>
              <a:latin typeface="Segoe UI"/>
            </a:endParaRPr>
          </a:p>
        </p:txBody>
      </p:sp>
      <p:sp>
        <p:nvSpPr>
          <p:cNvPr id="19" name="Freeform 18"/>
          <p:cNvSpPr>
            <a:spLocks noChangeAspect="1"/>
          </p:cNvSpPr>
          <p:nvPr/>
        </p:nvSpPr>
        <p:spPr bwMode="black">
          <a:xfrm>
            <a:off x="8886132" y="2420150"/>
            <a:ext cx="836809" cy="540494"/>
          </a:xfrm>
          <a:custGeom>
            <a:avLst/>
            <a:gdLst>
              <a:gd name="connsiteX0" fmla="*/ 93529 w 794079"/>
              <a:gd name="connsiteY0" fmla="*/ 409985 h 512894"/>
              <a:gd name="connsiteX1" fmla="*/ 57350 w 794079"/>
              <a:gd name="connsiteY1" fmla="*/ 446163 h 512894"/>
              <a:gd name="connsiteX2" fmla="*/ 93529 w 794079"/>
              <a:gd name="connsiteY2" fmla="*/ 482342 h 512894"/>
              <a:gd name="connsiteX3" fmla="*/ 129707 w 794079"/>
              <a:gd name="connsiteY3" fmla="*/ 446163 h 512894"/>
              <a:gd name="connsiteX4" fmla="*/ 93529 w 794079"/>
              <a:gd name="connsiteY4" fmla="*/ 409985 h 512894"/>
              <a:gd name="connsiteX5" fmla="*/ 22935 w 794079"/>
              <a:gd name="connsiteY5" fmla="*/ 375286 h 512894"/>
              <a:gd name="connsiteX6" fmla="*/ 771144 w 794079"/>
              <a:gd name="connsiteY6" fmla="*/ 375286 h 512894"/>
              <a:gd name="connsiteX7" fmla="*/ 794079 w 794079"/>
              <a:gd name="connsiteY7" fmla="*/ 398221 h 512894"/>
              <a:gd name="connsiteX8" fmla="*/ 794079 w 794079"/>
              <a:gd name="connsiteY8" fmla="*/ 489959 h 512894"/>
              <a:gd name="connsiteX9" fmla="*/ 771144 w 794079"/>
              <a:gd name="connsiteY9" fmla="*/ 512894 h 512894"/>
              <a:gd name="connsiteX10" fmla="*/ 22935 w 794079"/>
              <a:gd name="connsiteY10" fmla="*/ 512894 h 512894"/>
              <a:gd name="connsiteX11" fmla="*/ 0 w 794079"/>
              <a:gd name="connsiteY11" fmla="*/ 489959 h 512894"/>
              <a:gd name="connsiteX12" fmla="*/ 0 w 794079"/>
              <a:gd name="connsiteY12" fmla="*/ 398221 h 512894"/>
              <a:gd name="connsiteX13" fmla="*/ 22935 w 794079"/>
              <a:gd name="connsiteY13" fmla="*/ 375286 h 512894"/>
              <a:gd name="connsiteX14" fmla="*/ 93529 w 794079"/>
              <a:gd name="connsiteY14" fmla="*/ 222341 h 512894"/>
              <a:gd name="connsiteX15" fmla="*/ 57350 w 794079"/>
              <a:gd name="connsiteY15" fmla="*/ 258520 h 512894"/>
              <a:gd name="connsiteX16" fmla="*/ 93529 w 794079"/>
              <a:gd name="connsiteY16" fmla="*/ 294699 h 512894"/>
              <a:gd name="connsiteX17" fmla="*/ 129707 w 794079"/>
              <a:gd name="connsiteY17" fmla="*/ 258520 h 512894"/>
              <a:gd name="connsiteX18" fmla="*/ 93529 w 794079"/>
              <a:gd name="connsiteY18" fmla="*/ 222341 h 512894"/>
              <a:gd name="connsiteX19" fmla="*/ 22935 w 794079"/>
              <a:gd name="connsiteY19" fmla="*/ 187643 h 512894"/>
              <a:gd name="connsiteX20" fmla="*/ 771144 w 794079"/>
              <a:gd name="connsiteY20" fmla="*/ 187643 h 512894"/>
              <a:gd name="connsiteX21" fmla="*/ 794079 w 794079"/>
              <a:gd name="connsiteY21" fmla="*/ 210578 h 512894"/>
              <a:gd name="connsiteX22" fmla="*/ 794079 w 794079"/>
              <a:gd name="connsiteY22" fmla="*/ 302316 h 512894"/>
              <a:gd name="connsiteX23" fmla="*/ 771144 w 794079"/>
              <a:gd name="connsiteY23" fmla="*/ 325251 h 512894"/>
              <a:gd name="connsiteX24" fmla="*/ 22935 w 794079"/>
              <a:gd name="connsiteY24" fmla="*/ 325251 h 512894"/>
              <a:gd name="connsiteX25" fmla="*/ 0 w 794079"/>
              <a:gd name="connsiteY25" fmla="*/ 302316 h 512894"/>
              <a:gd name="connsiteX26" fmla="*/ 0 w 794079"/>
              <a:gd name="connsiteY26" fmla="*/ 210578 h 512894"/>
              <a:gd name="connsiteX27" fmla="*/ 22935 w 794079"/>
              <a:gd name="connsiteY27" fmla="*/ 187643 h 512894"/>
              <a:gd name="connsiteX28" fmla="*/ 93529 w 794079"/>
              <a:gd name="connsiteY28" fmla="*/ 34698 h 512894"/>
              <a:gd name="connsiteX29" fmla="*/ 57350 w 794079"/>
              <a:gd name="connsiteY29" fmla="*/ 70877 h 512894"/>
              <a:gd name="connsiteX30" fmla="*/ 93529 w 794079"/>
              <a:gd name="connsiteY30" fmla="*/ 107056 h 512894"/>
              <a:gd name="connsiteX31" fmla="*/ 129707 w 794079"/>
              <a:gd name="connsiteY31" fmla="*/ 70877 h 512894"/>
              <a:gd name="connsiteX32" fmla="*/ 93529 w 794079"/>
              <a:gd name="connsiteY32" fmla="*/ 34698 h 512894"/>
              <a:gd name="connsiteX33" fmla="*/ 22935 w 794079"/>
              <a:gd name="connsiteY33" fmla="*/ 0 h 512894"/>
              <a:gd name="connsiteX34" fmla="*/ 771144 w 794079"/>
              <a:gd name="connsiteY34" fmla="*/ 0 h 512894"/>
              <a:gd name="connsiteX35" fmla="*/ 794079 w 794079"/>
              <a:gd name="connsiteY35" fmla="*/ 22935 h 512894"/>
              <a:gd name="connsiteX36" fmla="*/ 794079 w 794079"/>
              <a:gd name="connsiteY36" fmla="*/ 114673 h 512894"/>
              <a:gd name="connsiteX37" fmla="*/ 771144 w 794079"/>
              <a:gd name="connsiteY37" fmla="*/ 137608 h 512894"/>
              <a:gd name="connsiteX38" fmla="*/ 22935 w 794079"/>
              <a:gd name="connsiteY38" fmla="*/ 137608 h 512894"/>
              <a:gd name="connsiteX39" fmla="*/ 0 w 794079"/>
              <a:gd name="connsiteY39" fmla="*/ 114673 h 512894"/>
              <a:gd name="connsiteX40" fmla="*/ 0 w 794079"/>
              <a:gd name="connsiteY40" fmla="*/ 22935 h 512894"/>
              <a:gd name="connsiteX41" fmla="*/ 22935 w 794079"/>
              <a:gd name="connsiteY41" fmla="*/ 0 h 51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794079" h="512894">
                <a:moveTo>
                  <a:pt x="93529" y="409985"/>
                </a:moveTo>
                <a:cubicBezTo>
                  <a:pt x="73548" y="409985"/>
                  <a:pt x="57350" y="426182"/>
                  <a:pt x="57350" y="446163"/>
                </a:cubicBezTo>
                <a:cubicBezTo>
                  <a:pt x="57350" y="466144"/>
                  <a:pt x="73548" y="482342"/>
                  <a:pt x="93529" y="482342"/>
                </a:cubicBezTo>
                <a:cubicBezTo>
                  <a:pt x="113510" y="482342"/>
                  <a:pt x="129707" y="466144"/>
                  <a:pt x="129707" y="446163"/>
                </a:cubicBezTo>
                <a:cubicBezTo>
                  <a:pt x="129707" y="426182"/>
                  <a:pt x="113510" y="409985"/>
                  <a:pt x="93529" y="409985"/>
                </a:cubicBezTo>
                <a:close/>
                <a:moveTo>
                  <a:pt x="22935" y="375286"/>
                </a:moveTo>
                <a:lnTo>
                  <a:pt x="771144" y="375286"/>
                </a:lnTo>
                <a:cubicBezTo>
                  <a:pt x="783811" y="375286"/>
                  <a:pt x="794079" y="385555"/>
                  <a:pt x="794079" y="398221"/>
                </a:cubicBezTo>
                <a:lnTo>
                  <a:pt x="794079" y="489959"/>
                </a:lnTo>
                <a:cubicBezTo>
                  <a:pt x="794079" y="502626"/>
                  <a:pt x="783811" y="512894"/>
                  <a:pt x="771144" y="512894"/>
                </a:cubicBezTo>
                <a:lnTo>
                  <a:pt x="22935" y="512894"/>
                </a:lnTo>
                <a:cubicBezTo>
                  <a:pt x="10269" y="512894"/>
                  <a:pt x="0" y="502626"/>
                  <a:pt x="0" y="489959"/>
                </a:cubicBezTo>
                <a:lnTo>
                  <a:pt x="0" y="398221"/>
                </a:lnTo>
                <a:cubicBezTo>
                  <a:pt x="0" y="385555"/>
                  <a:pt x="10269" y="375286"/>
                  <a:pt x="22935" y="375286"/>
                </a:cubicBezTo>
                <a:close/>
                <a:moveTo>
                  <a:pt x="93529" y="222341"/>
                </a:moveTo>
                <a:cubicBezTo>
                  <a:pt x="73548" y="222341"/>
                  <a:pt x="57350" y="238539"/>
                  <a:pt x="57350" y="258520"/>
                </a:cubicBezTo>
                <a:cubicBezTo>
                  <a:pt x="57350" y="278501"/>
                  <a:pt x="73548" y="294699"/>
                  <a:pt x="93529" y="294699"/>
                </a:cubicBezTo>
                <a:cubicBezTo>
                  <a:pt x="113510" y="294699"/>
                  <a:pt x="129707" y="278501"/>
                  <a:pt x="129707" y="258520"/>
                </a:cubicBezTo>
                <a:cubicBezTo>
                  <a:pt x="129707" y="238539"/>
                  <a:pt x="113510" y="222341"/>
                  <a:pt x="93529" y="222341"/>
                </a:cubicBezTo>
                <a:close/>
                <a:moveTo>
                  <a:pt x="22935" y="187643"/>
                </a:moveTo>
                <a:lnTo>
                  <a:pt x="771144" y="187643"/>
                </a:lnTo>
                <a:cubicBezTo>
                  <a:pt x="783811" y="187643"/>
                  <a:pt x="794079" y="197911"/>
                  <a:pt x="794079" y="210578"/>
                </a:cubicBezTo>
                <a:lnTo>
                  <a:pt x="794079" y="302316"/>
                </a:lnTo>
                <a:cubicBezTo>
                  <a:pt x="794079" y="314982"/>
                  <a:pt x="783811" y="325251"/>
                  <a:pt x="771144" y="325251"/>
                </a:cubicBezTo>
                <a:lnTo>
                  <a:pt x="22935" y="325251"/>
                </a:lnTo>
                <a:cubicBezTo>
                  <a:pt x="10269" y="325251"/>
                  <a:pt x="0" y="314982"/>
                  <a:pt x="0" y="302316"/>
                </a:cubicBezTo>
                <a:lnTo>
                  <a:pt x="0" y="210578"/>
                </a:lnTo>
                <a:cubicBezTo>
                  <a:pt x="0" y="197911"/>
                  <a:pt x="10269" y="187643"/>
                  <a:pt x="22935" y="187643"/>
                </a:cubicBezTo>
                <a:close/>
                <a:moveTo>
                  <a:pt x="93529" y="34698"/>
                </a:moveTo>
                <a:cubicBezTo>
                  <a:pt x="73548" y="34698"/>
                  <a:pt x="57350" y="50896"/>
                  <a:pt x="57350" y="70877"/>
                </a:cubicBezTo>
                <a:cubicBezTo>
                  <a:pt x="57350" y="90858"/>
                  <a:pt x="73548" y="107056"/>
                  <a:pt x="93529" y="107056"/>
                </a:cubicBezTo>
                <a:cubicBezTo>
                  <a:pt x="113510" y="107056"/>
                  <a:pt x="129707" y="90858"/>
                  <a:pt x="129707" y="70877"/>
                </a:cubicBezTo>
                <a:cubicBezTo>
                  <a:pt x="129707" y="50896"/>
                  <a:pt x="113510" y="34698"/>
                  <a:pt x="93529" y="34698"/>
                </a:cubicBezTo>
                <a:close/>
                <a:moveTo>
                  <a:pt x="22935" y="0"/>
                </a:moveTo>
                <a:lnTo>
                  <a:pt x="771144" y="0"/>
                </a:lnTo>
                <a:cubicBezTo>
                  <a:pt x="783811" y="0"/>
                  <a:pt x="794079" y="10268"/>
                  <a:pt x="794079" y="22935"/>
                </a:cubicBezTo>
                <a:lnTo>
                  <a:pt x="794079" y="114673"/>
                </a:lnTo>
                <a:cubicBezTo>
                  <a:pt x="794079" y="127339"/>
                  <a:pt x="783811" y="137608"/>
                  <a:pt x="771144" y="137608"/>
                </a:cubicBezTo>
                <a:lnTo>
                  <a:pt x="22935" y="137608"/>
                </a:lnTo>
                <a:cubicBezTo>
                  <a:pt x="10269" y="137608"/>
                  <a:pt x="0" y="127339"/>
                  <a:pt x="0" y="114673"/>
                </a:cubicBezTo>
                <a:lnTo>
                  <a:pt x="0" y="22935"/>
                </a:lnTo>
                <a:cubicBezTo>
                  <a:pt x="0" y="10268"/>
                  <a:pt x="10269" y="0"/>
                  <a:pt x="22935"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 name="Freeform 19"/>
          <p:cNvSpPr>
            <a:spLocks noChangeAspect="1"/>
          </p:cNvSpPr>
          <p:nvPr/>
        </p:nvSpPr>
        <p:spPr bwMode="black">
          <a:xfrm>
            <a:off x="1189750" y="2231629"/>
            <a:ext cx="1001108" cy="968022"/>
          </a:xfrm>
          <a:custGeom>
            <a:avLst/>
            <a:gdLst>
              <a:gd name="connsiteX0" fmla="*/ 472753 w 3511879"/>
              <a:gd name="connsiteY0" fmla="*/ 2812993 h 3395812"/>
              <a:gd name="connsiteX1" fmla="*/ 2982396 w 3511879"/>
              <a:gd name="connsiteY1" fmla="*/ 2812993 h 3395812"/>
              <a:gd name="connsiteX2" fmla="*/ 3511879 w 3511879"/>
              <a:gd name="connsiteY2" fmla="*/ 3395812 h 3395812"/>
              <a:gd name="connsiteX3" fmla="*/ 0 w 3511879"/>
              <a:gd name="connsiteY3" fmla="*/ 3395812 h 3395812"/>
              <a:gd name="connsiteX4" fmla="*/ 805029 w 3511879"/>
              <a:gd name="connsiteY4" fmla="*/ 2575107 h 3395812"/>
              <a:gd name="connsiteX5" fmla="*/ 2706847 w 3511879"/>
              <a:gd name="connsiteY5" fmla="*/ 2575107 h 3395812"/>
              <a:gd name="connsiteX6" fmla="*/ 2706847 w 3511879"/>
              <a:gd name="connsiteY6" fmla="*/ 2640526 h 3395812"/>
              <a:gd name="connsiteX7" fmla="*/ 805029 w 3511879"/>
              <a:gd name="connsiteY7" fmla="*/ 2640526 h 3395812"/>
              <a:gd name="connsiteX8" fmla="*/ 256639 w 3511879"/>
              <a:gd name="connsiteY8" fmla="*/ 196255 h 3395812"/>
              <a:gd name="connsiteX9" fmla="*/ 256639 w 3511879"/>
              <a:gd name="connsiteY9" fmla="*/ 1926870 h 3395812"/>
              <a:gd name="connsiteX10" fmla="*/ 1375035 w 3511879"/>
              <a:gd name="connsiteY10" fmla="*/ 1926870 h 3395812"/>
              <a:gd name="connsiteX11" fmla="*/ 2117934 w 3511879"/>
              <a:gd name="connsiteY11" fmla="*/ 1926870 h 3395812"/>
              <a:gd name="connsiteX12" fmla="*/ 3276854 w 3511879"/>
              <a:gd name="connsiteY12" fmla="*/ 1926870 h 3395812"/>
              <a:gd name="connsiteX13" fmla="*/ 3276854 w 3511879"/>
              <a:gd name="connsiteY13" fmla="*/ 196255 h 3395812"/>
              <a:gd name="connsiteX14" fmla="*/ 1755940 w 3511879"/>
              <a:gd name="connsiteY14" fmla="*/ 44602 h 3395812"/>
              <a:gd name="connsiteX15" fmla="*/ 1707314 w 3511879"/>
              <a:gd name="connsiteY15" fmla="*/ 87720 h 3395812"/>
              <a:gd name="connsiteX16" fmla="*/ 1755940 w 3511879"/>
              <a:gd name="connsiteY16" fmla="*/ 130837 h 3395812"/>
              <a:gd name="connsiteX17" fmla="*/ 1804566 w 3511879"/>
              <a:gd name="connsiteY17" fmla="*/ 87720 h 3395812"/>
              <a:gd name="connsiteX18" fmla="*/ 1755940 w 3511879"/>
              <a:gd name="connsiteY18" fmla="*/ 44602 h 3395812"/>
              <a:gd name="connsiteX19" fmla="*/ 254932 w 3511879"/>
              <a:gd name="connsiteY19" fmla="*/ 0 h 3395812"/>
              <a:gd name="connsiteX20" fmla="*/ 3237327 w 3511879"/>
              <a:gd name="connsiteY20" fmla="*/ 0 h 3395812"/>
              <a:gd name="connsiteX21" fmla="*/ 3433538 w 3511879"/>
              <a:gd name="connsiteY21" fmla="*/ 194633 h 3395812"/>
              <a:gd name="connsiteX22" fmla="*/ 3433538 w 3511879"/>
              <a:gd name="connsiteY22" fmla="*/ 1924709 h 3395812"/>
              <a:gd name="connsiteX23" fmla="*/ 3237327 w 3511879"/>
              <a:gd name="connsiteY23" fmla="*/ 2140967 h 3395812"/>
              <a:gd name="connsiteX24" fmla="*/ 2252904 w 3511879"/>
              <a:gd name="connsiteY24" fmla="*/ 2140967 h 3395812"/>
              <a:gd name="connsiteX25" fmla="*/ 2117934 w 3511879"/>
              <a:gd name="connsiteY25" fmla="*/ 2140967 h 3395812"/>
              <a:gd name="connsiteX26" fmla="*/ 2117934 w 3511879"/>
              <a:gd name="connsiteY26" fmla="*/ 2271804 h 3395812"/>
              <a:gd name="connsiteX27" fmla="*/ 2117934 w 3511879"/>
              <a:gd name="connsiteY27" fmla="*/ 2358036 h 3395812"/>
              <a:gd name="connsiteX28" fmla="*/ 2550163 w 3511879"/>
              <a:gd name="connsiteY28" fmla="*/ 2358036 h 3395812"/>
              <a:gd name="connsiteX29" fmla="*/ 2706847 w 3511879"/>
              <a:gd name="connsiteY29" fmla="*/ 2575106 h 3395812"/>
              <a:gd name="connsiteX30" fmla="*/ 805029 w 3511879"/>
              <a:gd name="connsiteY30" fmla="*/ 2575106 h 3395812"/>
              <a:gd name="connsiteX31" fmla="*/ 961713 w 3511879"/>
              <a:gd name="connsiteY31" fmla="*/ 2358036 h 3395812"/>
              <a:gd name="connsiteX32" fmla="*/ 1375035 w 3511879"/>
              <a:gd name="connsiteY32" fmla="*/ 2358036 h 3395812"/>
              <a:gd name="connsiteX33" fmla="*/ 1375035 w 3511879"/>
              <a:gd name="connsiteY33" fmla="*/ 2271804 h 3395812"/>
              <a:gd name="connsiteX34" fmla="*/ 1375035 w 3511879"/>
              <a:gd name="connsiteY34" fmla="*/ 2140967 h 3395812"/>
              <a:gd name="connsiteX35" fmla="*/ 1224064 w 3511879"/>
              <a:gd name="connsiteY35" fmla="*/ 2140967 h 3395812"/>
              <a:gd name="connsiteX36" fmla="*/ 254932 w 3511879"/>
              <a:gd name="connsiteY36" fmla="*/ 2140967 h 3395812"/>
              <a:gd name="connsiteX37" fmla="*/ 78343 w 3511879"/>
              <a:gd name="connsiteY37" fmla="*/ 1924709 h 3395812"/>
              <a:gd name="connsiteX38" fmla="*/ 78343 w 3511879"/>
              <a:gd name="connsiteY38" fmla="*/ 194633 h 3395812"/>
              <a:gd name="connsiteX39" fmla="*/ 254932 w 3511879"/>
              <a:gd name="connsiteY39" fmla="*/ 0 h 3395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511879" h="3395812">
                <a:moveTo>
                  <a:pt x="472753" y="2812993"/>
                </a:moveTo>
                <a:lnTo>
                  <a:pt x="2982396" y="2812993"/>
                </a:lnTo>
                <a:lnTo>
                  <a:pt x="3511879" y="3395812"/>
                </a:lnTo>
                <a:lnTo>
                  <a:pt x="0" y="3395812"/>
                </a:lnTo>
                <a:close/>
                <a:moveTo>
                  <a:pt x="805029" y="2575107"/>
                </a:moveTo>
                <a:lnTo>
                  <a:pt x="2706847" y="2575107"/>
                </a:lnTo>
                <a:lnTo>
                  <a:pt x="2706847" y="2640526"/>
                </a:lnTo>
                <a:lnTo>
                  <a:pt x="805029" y="2640526"/>
                </a:lnTo>
                <a:close/>
                <a:moveTo>
                  <a:pt x="256639" y="196255"/>
                </a:moveTo>
                <a:lnTo>
                  <a:pt x="256639" y="1926870"/>
                </a:lnTo>
                <a:lnTo>
                  <a:pt x="1375035" y="1926870"/>
                </a:lnTo>
                <a:lnTo>
                  <a:pt x="2117934" y="1926870"/>
                </a:lnTo>
                <a:lnTo>
                  <a:pt x="3276854" y="1926870"/>
                </a:lnTo>
                <a:lnTo>
                  <a:pt x="3276854" y="196255"/>
                </a:lnTo>
                <a:close/>
                <a:moveTo>
                  <a:pt x="1755940" y="44602"/>
                </a:moveTo>
                <a:cubicBezTo>
                  <a:pt x="1729084" y="44602"/>
                  <a:pt x="1707314" y="63907"/>
                  <a:pt x="1707314" y="87720"/>
                </a:cubicBezTo>
                <a:cubicBezTo>
                  <a:pt x="1707314" y="111532"/>
                  <a:pt x="1729084" y="130837"/>
                  <a:pt x="1755940" y="130837"/>
                </a:cubicBezTo>
                <a:cubicBezTo>
                  <a:pt x="1782796" y="130837"/>
                  <a:pt x="1804566" y="111532"/>
                  <a:pt x="1804566" y="87720"/>
                </a:cubicBezTo>
                <a:cubicBezTo>
                  <a:pt x="1804566" y="63907"/>
                  <a:pt x="1782796" y="44602"/>
                  <a:pt x="1755940" y="44602"/>
                </a:cubicBezTo>
                <a:close/>
                <a:moveTo>
                  <a:pt x="254932" y="0"/>
                </a:moveTo>
                <a:cubicBezTo>
                  <a:pt x="3237327" y="0"/>
                  <a:pt x="3237327" y="0"/>
                  <a:pt x="3237327" y="0"/>
                </a:cubicBezTo>
                <a:cubicBezTo>
                  <a:pt x="3355054" y="0"/>
                  <a:pt x="3433538" y="86504"/>
                  <a:pt x="3433538" y="194633"/>
                </a:cubicBezTo>
                <a:lnTo>
                  <a:pt x="3433538" y="1924709"/>
                </a:lnTo>
                <a:cubicBezTo>
                  <a:pt x="3433538" y="2032838"/>
                  <a:pt x="3355054" y="2140967"/>
                  <a:pt x="3237327" y="2140967"/>
                </a:cubicBezTo>
                <a:cubicBezTo>
                  <a:pt x="2864528" y="2140967"/>
                  <a:pt x="2538328" y="2140967"/>
                  <a:pt x="2252904" y="2140967"/>
                </a:cubicBezTo>
                <a:lnTo>
                  <a:pt x="2117934" y="2140967"/>
                </a:lnTo>
                <a:lnTo>
                  <a:pt x="2117934" y="2271804"/>
                </a:lnTo>
                <a:lnTo>
                  <a:pt x="2117934" y="2358036"/>
                </a:lnTo>
                <a:lnTo>
                  <a:pt x="2550163" y="2358036"/>
                </a:lnTo>
                <a:lnTo>
                  <a:pt x="2706847" y="2575106"/>
                </a:lnTo>
                <a:lnTo>
                  <a:pt x="805029" y="2575106"/>
                </a:lnTo>
                <a:lnTo>
                  <a:pt x="961713" y="2358036"/>
                </a:lnTo>
                <a:lnTo>
                  <a:pt x="1375035" y="2358036"/>
                </a:lnTo>
                <a:lnTo>
                  <a:pt x="1375035" y="2271804"/>
                </a:lnTo>
                <a:lnTo>
                  <a:pt x="1375035" y="2140967"/>
                </a:lnTo>
                <a:lnTo>
                  <a:pt x="1224064" y="2140967"/>
                </a:lnTo>
                <a:cubicBezTo>
                  <a:pt x="254932" y="2140967"/>
                  <a:pt x="254932" y="2140967"/>
                  <a:pt x="254932" y="2140967"/>
                </a:cubicBezTo>
                <a:cubicBezTo>
                  <a:pt x="156827" y="2140967"/>
                  <a:pt x="78343" y="2032838"/>
                  <a:pt x="78343" y="1924709"/>
                </a:cubicBezTo>
                <a:cubicBezTo>
                  <a:pt x="78343" y="194633"/>
                  <a:pt x="78343" y="194633"/>
                  <a:pt x="78343" y="194633"/>
                </a:cubicBezTo>
                <a:cubicBezTo>
                  <a:pt x="78343" y="86504"/>
                  <a:pt x="156827" y="0"/>
                  <a:pt x="254932" y="0"/>
                </a:cubicBezTo>
                <a:close/>
              </a:path>
            </a:pathLst>
          </a:cu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1" name="Freeform 29"/>
          <p:cNvSpPr>
            <a:spLocks noChangeAspect="1" noEditPoints="1"/>
          </p:cNvSpPr>
          <p:nvPr/>
        </p:nvSpPr>
        <p:spPr bwMode="black">
          <a:xfrm>
            <a:off x="4460102" y="2270347"/>
            <a:ext cx="1139020" cy="719531"/>
          </a:xfrm>
          <a:custGeom>
            <a:avLst/>
            <a:gdLst>
              <a:gd name="T0" fmla="*/ 2248 w 2312"/>
              <a:gd name="T1" fmla="*/ 0 h 1460"/>
              <a:gd name="T2" fmla="*/ 64 w 2312"/>
              <a:gd name="T3" fmla="*/ 0 h 1460"/>
              <a:gd name="T4" fmla="*/ 0 w 2312"/>
              <a:gd name="T5" fmla="*/ 64 h 1460"/>
              <a:gd name="T6" fmla="*/ 0 w 2312"/>
              <a:gd name="T7" fmla="*/ 1396 h 1460"/>
              <a:gd name="T8" fmla="*/ 64 w 2312"/>
              <a:gd name="T9" fmla="*/ 1460 h 1460"/>
              <a:gd name="T10" fmla="*/ 2248 w 2312"/>
              <a:gd name="T11" fmla="*/ 1460 h 1460"/>
              <a:gd name="T12" fmla="*/ 2312 w 2312"/>
              <a:gd name="T13" fmla="*/ 1396 h 1460"/>
              <a:gd name="T14" fmla="*/ 2312 w 2312"/>
              <a:gd name="T15" fmla="*/ 64 h 1460"/>
              <a:gd name="T16" fmla="*/ 2248 w 2312"/>
              <a:gd name="T17" fmla="*/ 0 h 1460"/>
              <a:gd name="T18" fmla="*/ 1152 w 2312"/>
              <a:gd name="T19" fmla="*/ 1409 h 1460"/>
              <a:gd name="T20" fmla="*/ 1120 w 2312"/>
              <a:gd name="T21" fmla="*/ 1404 h 1460"/>
              <a:gd name="T22" fmla="*/ 1120 w 2312"/>
              <a:gd name="T23" fmla="*/ 1377 h 1460"/>
              <a:gd name="T24" fmla="*/ 1152 w 2312"/>
              <a:gd name="T25" fmla="*/ 1377 h 1460"/>
              <a:gd name="T26" fmla="*/ 1152 w 2312"/>
              <a:gd name="T27" fmla="*/ 1409 h 1460"/>
              <a:gd name="T28" fmla="*/ 1152 w 2312"/>
              <a:gd name="T29" fmla="*/ 1374 h 1460"/>
              <a:gd name="T30" fmla="*/ 1120 w 2312"/>
              <a:gd name="T31" fmla="*/ 1374 h 1460"/>
              <a:gd name="T32" fmla="*/ 1120 w 2312"/>
              <a:gd name="T33" fmla="*/ 1347 h 1460"/>
              <a:gd name="T34" fmla="*/ 1152 w 2312"/>
              <a:gd name="T35" fmla="*/ 1342 h 1460"/>
              <a:gd name="T36" fmla="*/ 1152 w 2312"/>
              <a:gd name="T37" fmla="*/ 1374 h 1460"/>
              <a:gd name="T38" fmla="*/ 1199 w 2312"/>
              <a:gd name="T39" fmla="*/ 1415 h 1460"/>
              <a:gd name="T40" fmla="*/ 1156 w 2312"/>
              <a:gd name="T41" fmla="*/ 1409 h 1460"/>
              <a:gd name="T42" fmla="*/ 1156 w 2312"/>
              <a:gd name="T43" fmla="*/ 1377 h 1460"/>
              <a:gd name="T44" fmla="*/ 1199 w 2312"/>
              <a:gd name="T45" fmla="*/ 1377 h 1460"/>
              <a:gd name="T46" fmla="*/ 1199 w 2312"/>
              <a:gd name="T47" fmla="*/ 1415 h 1460"/>
              <a:gd name="T48" fmla="*/ 1199 w 2312"/>
              <a:gd name="T49" fmla="*/ 1374 h 1460"/>
              <a:gd name="T50" fmla="*/ 1156 w 2312"/>
              <a:gd name="T51" fmla="*/ 1374 h 1460"/>
              <a:gd name="T52" fmla="*/ 1156 w 2312"/>
              <a:gd name="T53" fmla="*/ 1342 h 1460"/>
              <a:gd name="T54" fmla="*/ 1199 w 2312"/>
              <a:gd name="T55" fmla="*/ 1336 h 1460"/>
              <a:gd name="T56" fmla="*/ 1199 w 2312"/>
              <a:gd name="T57" fmla="*/ 1374 h 1460"/>
              <a:gd name="T58" fmla="*/ 2176 w 2312"/>
              <a:gd name="T59" fmla="*/ 1301 h 1460"/>
              <a:gd name="T60" fmla="*/ 136 w 2312"/>
              <a:gd name="T61" fmla="*/ 1301 h 1460"/>
              <a:gd name="T62" fmla="*/ 136 w 2312"/>
              <a:gd name="T63" fmla="*/ 158 h 1460"/>
              <a:gd name="T64" fmla="*/ 2176 w 2312"/>
              <a:gd name="T65" fmla="*/ 158 h 1460"/>
              <a:gd name="T66" fmla="*/ 2176 w 2312"/>
              <a:gd name="T67" fmla="*/ 1301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12" h="1460">
                <a:moveTo>
                  <a:pt x="2248" y="0"/>
                </a:moveTo>
                <a:cubicBezTo>
                  <a:pt x="64" y="0"/>
                  <a:pt x="64" y="0"/>
                  <a:pt x="64" y="0"/>
                </a:cubicBezTo>
                <a:cubicBezTo>
                  <a:pt x="29" y="0"/>
                  <a:pt x="0" y="28"/>
                  <a:pt x="0" y="64"/>
                </a:cubicBezTo>
                <a:cubicBezTo>
                  <a:pt x="0" y="1396"/>
                  <a:pt x="0" y="1396"/>
                  <a:pt x="0" y="1396"/>
                </a:cubicBezTo>
                <a:cubicBezTo>
                  <a:pt x="0" y="1431"/>
                  <a:pt x="29" y="1460"/>
                  <a:pt x="64" y="1460"/>
                </a:cubicBezTo>
                <a:cubicBezTo>
                  <a:pt x="2248" y="1460"/>
                  <a:pt x="2248" y="1460"/>
                  <a:pt x="2248" y="1460"/>
                </a:cubicBezTo>
                <a:cubicBezTo>
                  <a:pt x="2283" y="1460"/>
                  <a:pt x="2312" y="1431"/>
                  <a:pt x="2312" y="1396"/>
                </a:cubicBezTo>
                <a:cubicBezTo>
                  <a:pt x="2312" y="64"/>
                  <a:pt x="2312" y="64"/>
                  <a:pt x="2312" y="64"/>
                </a:cubicBezTo>
                <a:cubicBezTo>
                  <a:pt x="2312" y="28"/>
                  <a:pt x="2283" y="0"/>
                  <a:pt x="2248" y="0"/>
                </a:cubicBezTo>
                <a:close/>
                <a:moveTo>
                  <a:pt x="1152" y="1409"/>
                </a:moveTo>
                <a:cubicBezTo>
                  <a:pt x="1120" y="1404"/>
                  <a:pt x="1120" y="1404"/>
                  <a:pt x="1120" y="1404"/>
                </a:cubicBezTo>
                <a:cubicBezTo>
                  <a:pt x="1120" y="1377"/>
                  <a:pt x="1120" y="1377"/>
                  <a:pt x="1120" y="1377"/>
                </a:cubicBezTo>
                <a:cubicBezTo>
                  <a:pt x="1152" y="1377"/>
                  <a:pt x="1152" y="1377"/>
                  <a:pt x="1152" y="1377"/>
                </a:cubicBezTo>
                <a:lnTo>
                  <a:pt x="1152" y="1409"/>
                </a:lnTo>
                <a:close/>
                <a:moveTo>
                  <a:pt x="1152" y="1374"/>
                </a:moveTo>
                <a:cubicBezTo>
                  <a:pt x="1120" y="1374"/>
                  <a:pt x="1120" y="1374"/>
                  <a:pt x="1120" y="1374"/>
                </a:cubicBezTo>
                <a:cubicBezTo>
                  <a:pt x="1120" y="1347"/>
                  <a:pt x="1120" y="1347"/>
                  <a:pt x="1120" y="1347"/>
                </a:cubicBezTo>
                <a:cubicBezTo>
                  <a:pt x="1152" y="1342"/>
                  <a:pt x="1152" y="1342"/>
                  <a:pt x="1152" y="1342"/>
                </a:cubicBezTo>
                <a:lnTo>
                  <a:pt x="1152" y="1374"/>
                </a:lnTo>
                <a:close/>
                <a:moveTo>
                  <a:pt x="1199" y="1415"/>
                </a:moveTo>
                <a:cubicBezTo>
                  <a:pt x="1156" y="1409"/>
                  <a:pt x="1156" y="1409"/>
                  <a:pt x="1156" y="1409"/>
                </a:cubicBezTo>
                <a:cubicBezTo>
                  <a:pt x="1156" y="1377"/>
                  <a:pt x="1156" y="1377"/>
                  <a:pt x="1156" y="1377"/>
                </a:cubicBezTo>
                <a:cubicBezTo>
                  <a:pt x="1199" y="1377"/>
                  <a:pt x="1199" y="1377"/>
                  <a:pt x="1199" y="1377"/>
                </a:cubicBezTo>
                <a:lnTo>
                  <a:pt x="1199" y="1415"/>
                </a:lnTo>
                <a:close/>
                <a:moveTo>
                  <a:pt x="1199" y="1374"/>
                </a:moveTo>
                <a:cubicBezTo>
                  <a:pt x="1156" y="1374"/>
                  <a:pt x="1156" y="1374"/>
                  <a:pt x="1156" y="1374"/>
                </a:cubicBezTo>
                <a:cubicBezTo>
                  <a:pt x="1156" y="1342"/>
                  <a:pt x="1156" y="1342"/>
                  <a:pt x="1156" y="1342"/>
                </a:cubicBezTo>
                <a:cubicBezTo>
                  <a:pt x="1199" y="1336"/>
                  <a:pt x="1199" y="1336"/>
                  <a:pt x="1199" y="1336"/>
                </a:cubicBezTo>
                <a:lnTo>
                  <a:pt x="1199" y="1374"/>
                </a:lnTo>
                <a:close/>
                <a:moveTo>
                  <a:pt x="2176" y="1301"/>
                </a:moveTo>
                <a:cubicBezTo>
                  <a:pt x="136" y="1301"/>
                  <a:pt x="136" y="1301"/>
                  <a:pt x="136" y="1301"/>
                </a:cubicBezTo>
                <a:cubicBezTo>
                  <a:pt x="136" y="158"/>
                  <a:pt x="136" y="158"/>
                  <a:pt x="136" y="158"/>
                </a:cubicBezTo>
                <a:cubicBezTo>
                  <a:pt x="2176" y="158"/>
                  <a:pt x="2176" y="158"/>
                  <a:pt x="2176" y="158"/>
                </a:cubicBezTo>
                <a:lnTo>
                  <a:pt x="2176" y="1301"/>
                </a:lnTo>
                <a:close/>
              </a:path>
            </a:pathLst>
          </a:custGeom>
          <a:solidFill>
            <a:schemeClr val="tx1"/>
          </a:solidFill>
          <a:ln>
            <a:noFill/>
          </a:ln>
        </p:spPr>
        <p:txBody>
          <a:bodyPr vert="horz" wrap="square" lIns="91427" tIns="45713" rIns="91427" bIns="45713" numCol="1" anchor="t" anchorCtr="0" compatLnSpc="1">
            <a:prstTxWarp prst="textNoShape">
              <a:avLst/>
            </a:prstTxWarp>
          </a:bodyPr>
          <a:lstStyle/>
          <a:p>
            <a:pPr defTabSz="932563">
              <a:defRPr/>
            </a:pPr>
            <a:endParaRPr lang="en-US" dirty="0">
              <a:solidFill>
                <a:srgbClr val="505050"/>
              </a:solidFill>
              <a:latin typeface="Segoe UI"/>
            </a:endParaRPr>
          </a:p>
        </p:txBody>
      </p:sp>
      <p:sp>
        <p:nvSpPr>
          <p:cNvPr id="22" name="Rectangle 21"/>
          <p:cNvSpPr/>
          <p:nvPr/>
        </p:nvSpPr>
        <p:spPr bwMode="auto">
          <a:xfrm>
            <a:off x="1189751" y="3374465"/>
            <a:ext cx="10133163" cy="853691"/>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r>
              <a:rPr lang="en-US" sz="2400" b="1" dirty="0">
                <a:gradFill>
                  <a:gsLst>
                    <a:gs pos="0">
                      <a:srgbClr val="FFFFFF"/>
                    </a:gs>
                    <a:gs pos="100000">
                      <a:srgbClr val="FFFFFF"/>
                    </a:gs>
                  </a:gsLst>
                  <a:lin ang="5400000" scaled="0"/>
                </a:gradFill>
                <a:latin typeface="Segoe UI"/>
              </a:rPr>
              <a:t>Windows Universal Platform</a:t>
            </a:r>
          </a:p>
          <a:p>
            <a:pPr algn="ctr" defTabSz="932293" fontAlgn="base">
              <a:spcBef>
                <a:spcPct val="0"/>
              </a:spcBef>
              <a:spcAft>
                <a:spcPct val="0"/>
              </a:spcAft>
              <a:defRPr/>
            </a:pPr>
            <a:r>
              <a:rPr lang="en-US" sz="2400" dirty="0">
                <a:gradFill>
                  <a:gsLst>
                    <a:gs pos="0">
                      <a:srgbClr val="FFFFFF"/>
                    </a:gs>
                    <a:gs pos="100000">
                      <a:srgbClr val="FFFFFF"/>
                    </a:gs>
                  </a:gsLst>
                  <a:lin ang="5400000" scaled="0"/>
                </a:gradFill>
                <a:latin typeface="Segoe UI"/>
              </a:rPr>
              <a:t>Common &amp; Consistent APIs</a:t>
            </a:r>
          </a:p>
        </p:txBody>
      </p:sp>
      <p:sp>
        <p:nvSpPr>
          <p:cNvPr id="23" name="Rectangle 22"/>
          <p:cNvSpPr/>
          <p:nvPr/>
        </p:nvSpPr>
        <p:spPr>
          <a:xfrm>
            <a:off x="393270" y="4441521"/>
            <a:ext cx="3028460" cy="2308324"/>
          </a:xfrm>
          <a:prstGeom prst="rect">
            <a:avLst/>
          </a:prstGeom>
        </p:spPr>
        <p:txBody>
          <a:bodyPr wrap="square">
            <a:spAutoFit/>
          </a:bodyPr>
          <a:lstStyle/>
          <a:p>
            <a:pPr marL="745953" lvl="1" defTabSz="932563">
              <a:defRPr/>
            </a:pPr>
            <a:r>
              <a:rPr lang="en-US" b="1" dirty="0">
                <a:solidFill>
                  <a:srgbClr val="505050"/>
                </a:solidFill>
                <a:latin typeface="Segoe UI"/>
              </a:rPr>
              <a:t>Languages</a:t>
            </a:r>
          </a:p>
          <a:p>
            <a:pPr marL="1134469" lvl="1" indent="-388517" defTabSz="932563">
              <a:buFont typeface="Arial" panose="020B0604020202020204" pitchFamily="34" charset="0"/>
              <a:buChar char="•"/>
              <a:defRPr/>
            </a:pPr>
            <a:r>
              <a:rPr lang="en-US" dirty="0">
                <a:solidFill>
                  <a:srgbClr val="505050"/>
                </a:solidFill>
                <a:latin typeface="Segoe UI"/>
              </a:rPr>
              <a:t>C++ /CX</a:t>
            </a:r>
          </a:p>
          <a:p>
            <a:pPr marL="1134469" lvl="1" indent="-388517" defTabSz="932563">
              <a:buFont typeface="Arial" panose="020B0604020202020204" pitchFamily="34" charset="0"/>
              <a:buChar char="•"/>
              <a:defRPr/>
            </a:pPr>
            <a:r>
              <a:rPr lang="en-US" dirty="0">
                <a:solidFill>
                  <a:srgbClr val="505050"/>
                </a:solidFill>
                <a:latin typeface="Segoe UI"/>
              </a:rPr>
              <a:t>C#, VB</a:t>
            </a:r>
          </a:p>
          <a:p>
            <a:pPr marL="1134469" lvl="1" indent="-388517" defTabSz="932563">
              <a:buFont typeface="Arial" panose="020B0604020202020204" pitchFamily="34" charset="0"/>
              <a:buChar char="•"/>
              <a:defRPr/>
            </a:pPr>
            <a:r>
              <a:rPr lang="en-US" dirty="0">
                <a:solidFill>
                  <a:srgbClr val="505050"/>
                </a:solidFill>
                <a:latin typeface="Segoe UI"/>
              </a:rPr>
              <a:t>JS</a:t>
            </a:r>
          </a:p>
          <a:p>
            <a:pPr marL="1134469" lvl="1" indent="-388517" defTabSz="932563">
              <a:buFont typeface="Arial" panose="020B0604020202020204" pitchFamily="34" charset="0"/>
              <a:buChar char="•"/>
              <a:defRPr/>
            </a:pPr>
            <a:r>
              <a:rPr lang="en-US" dirty="0">
                <a:solidFill>
                  <a:srgbClr val="505050"/>
                </a:solidFill>
                <a:latin typeface="Segoe UI"/>
              </a:rPr>
              <a:t>Wiring</a:t>
            </a:r>
          </a:p>
          <a:p>
            <a:pPr marL="1134469" lvl="1" indent="-388517" defTabSz="932563">
              <a:buFont typeface="Arial" panose="020B0604020202020204" pitchFamily="34" charset="0"/>
              <a:buChar char="•"/>
              <a:defRPr/>
            </a:pPr>
            <a:r>
              <a:rPr lang="en-US" kern="0" dirty="0">
                <a:solidFill>
                  <a:srgbClr val="505050"/>
                </a:solidFill>
                <a:latin typeface="Segoe UI"/>
              </a:rPr>
              <a:t>Python</a:t>
            </a:r>
          </a:p>
          <a:p>
            <a:pPr marL="1134469" lvl="1" indent="-388517" defTabSz="932563">
              <a:buFont typeface="Arial" panose="020B0604020202020204" pitchFamily="34" charset="0"/>
              <a:buChar char="•"/>
              <a:defRPr/>
            </a:pPr>
            <a:r>
              <a:rPr lang="en-US" dirty="0">
                <a:solidFill>
                  <a:srgbClr val="505050"/>
                </a:solidFill>
                <a:latin typeface="Segoe UI"/>
              </a:rPr>
              <a:t>Node.js</a:t>
            </a:r>
          </a:p>
          <a:p>
            <a:pPr marL="1134469" lvl="1" indent="-388517" defTabSz="932563">
              <a:buFont typeface="Arial" panose="020B0604020202020204" pitchFamily="34" charset="0"/>
              <a:buChar char="•"/>
              <a:defRPr/>
            </a:pPr>
            <a:r>
              <a:rPr lang="en-US" dirty="0">
                <a:solidFill>
                  <a:srgbClr val="505050"/>
                </a:solidFill>
                <a:latin typeface="Segoe UI"/>
              </a:rPr>
              <a:t>others</a:t>
            </a:r>
          </a:p>
        </p:txBody>
      </p:sp>
      <p:sp>
        <p:nvSpPr>
          <p:cNvPr id="24" name="Rectangle 23"/>
          <p:cNvSpPr/>
          <p:nvPr/>
        </p:nvSpPr>
        <p:spPr>
          <a:xfrm>
            <a:off x="4637371" y="4460330"/>
            <a:ext cx="3028460" cy="1754326"/>
          </a:xfrm>
          <a:prstGeom prst="rect">
            <a:avLst/>
          </a:prstGeom>
        </p:spPr>
        <p:txBody>
          <a:bodyPr wrap="square">
            <a:spAutoFit/>
          </a:bodyPr>
          <a:lstStyle/>
          <a:p>
            <a:pPr marL="745953" lvl="1" defTabSz="932563">
              <a:defRPr/>
            </a:pPr>
            <a:r>
              <a:rPr lang="en-US" b="1" dirty="0">
                <a:solidFill>
                  <a:srgbClr val="505050"/>
                </a:solidFill>
                <a:latin typeface="Segoe UI"/>
              </a:rPr>
              <a:t>APIs</a:t>
            </a:r>
          </a:p>
          <a:p>
            <a:pPr marL="1134469" lvl="1" indent="-388517" defTabSz="932563">
              <a:buFont typeface="Arial" panose="020B0604020202020204" pitchFamily="34" charset="0"/>
              <a:buChar char="•"/>
              <a:defRPr/>
            </a:pPr>
            <a:r>
              <a:rPr lang="en-US" dirty="0" err="1">
                <a:solidFill>
                  <a:srgbClr val="505050"/>
                </a:solidFill>
                <a:latin typeface="Segoe UI"/>
              </a:rPr>
              <a:t>WinRT</a:t>
            </a:r>
            <a:endParaRPr lang="en-US" dirty="0">
              <a:solidFill>
                <a:srgbClr val="505050"/>
              </a:solidFill>
              <a:latin typeface="Segoe UI"/>
            </a:endParaRPr>
          </a:p>
          <a:p>
            <a:pPr marL="1134469" lvl="1" indent="-388517" defTabSz="932563">
              <a:buFont typeface="Arial" panose="020B0604020202020204" pitchFamily="34" charset="0"/>
              <a:buChar char="•"/>
              <a:defRPr/>
            </a:pPr>
            <a:r>
              <a:rPr lang="en-US" dirty="0">
                <a:solidFill>
                  <a:srgbClr val="505050"/>
                </a:solidFill>
                <a:latin typeface="Segoe UI"/>
              </a:rPr>
              <a:t>Win32</a:t>
            </a:r>
          </a:p>
          <a:p>
            <a:pPr marL="1134469" lvl="1" indent="-388517" defTabSz="932563">
              <a:buFont typeface="Arial" panose="020B0604020202020204" pitchFamily="34" charset="0"/>
              <a:buChar char="•"/>
              <a:defRPr/>
            </a:pPr>
            <a:r>
              <a:rPr lang="en-US" dirty="0">
                <a:solidFill>
                  <a:srgbClr val="505050"/>
                </a:solidFill>
                <a:latin typeface="Segoe UI"/>
              </a:rPr>
              <a:t>.NET</a:t>
            </a:r>
          </a:p>
          <a:p>
            <a:pPr marL="1134469" lvl="1" indent="-388517" defTabSz="932563">
              <a:buFont typeface="Arial" panose="020B0604020202020204" pitchFamily="34" charset="0"/>
              <a:buChar char="•"/>
              <a:defRPr/>
            </a:pPr>
            <a:r>
              <a:rPr lang="en-US" dirty="0">
                <a:solidFill>
                  <a:srgbClr val="505050"/>
                </a:solidFill>
                <a:latin typeface="Segoe UI"/>
              </a:rPr>
              <a:t>Wiring</a:t>
            </a:r>
          </a:p>
          <a:p>
            <a:pPr marL="1134469" lvl="1" indent="-388517" defTabSz="932563">
              <a:buFont typeface="Arial" panose="020B0604020202020204" pitchFamily="34" charset="0"/>
              <a:buChar char="•"/>
              <a:defRPr/>
            </a:pPr>
            <a:r>
              <a:rPr lang="en-US" dirty="0">
                <a:solidFill>
                  <a:srgbClr val="505050"/>
                </a:solidFill>
                <a:latin typeface="Segoe UI"/>
              </a:rPr>
              <a:t>others</a:t>
            </a:r>
          </a:p>
        </p:txBody>
      </p:sp>
      <p:sp>
        <p:nvSpPr>
          <p:cNvPr id="25" name="Rectangle 24"/>
          <p:cNvSpPr/>
          <p:nvPr/>
        </p:nvSpPr>
        <p:spPr>
          <a:xfrm>
            <a:off x="6370616" y="4437379"/>
            <a:ext cx="2819001" cy="1506738"/>
          </a:xfrm>
          <a:prstGeom prst="rect">
            <a:avLst/>
          </a:prstGeom>
        </p:spPr>
        <p:txBody>
          <a:bodyPr wrap="square">
            <a:spAutoFit/>
          </a:bodyPr>
          <a:lstStyle/>
          <a:p>
            <a:pPr marL="745953" lvl="1" defTabSz="932563">
              <a:defRPr/>
            </a:pPr>
            <a:r>
              <a:rPr lang="en-US" b="1" dirty="0">
                <a:solidFill>
                  <a:srgbClr val="505050"/>
                </a:solidFill>
                <a:latin typeface="Segoe UI"/>
              </a:rPr>
              <a:t>Deployment and Execution</a:t>
            </a:r>
          </a:p>
          <a:p>
            <a:pPr marL="1134469" lvl="1" indent="-388517" defTabSz="932563">
              <a:buFont typeface="Arial" panose="020B0604020202020204" pitchFamily="34" charset="0"/>
              <a:buChar char="•"/>
              <a:defRPr/>
            </a:pPr>
            <a:r>
              <a:rPr lang="en-US" dirty="0">
                <a:solidFill>
                  <a:srgbClr val="505050"/>
                </a:solidFill>
                <a:latin typeface="Segoe UI"/>
              </a:rPr>
              <a:t>APPX</a:t>
            </a:r>
          </a:p>
          <a:p>
            <a:pPr marL="1134469" lvl="1" indent="-388517" defTabSz="932563">
              <a:buFont typeface="Arial" panose="020B0604020202020204" pitchFamily="34" charset="0"/>
              <a:buChar char="•"/>
              <a:defRPr/>
            </a:pPr>
            <a:r>
              <a:rPr lang="en-US" dirty="0" err="1">
                <a:solidFill>
                  <a:srgbClr val="505050"/>
                </a:solidFill>
                <a:latin typeface="Segoe UI"/>
              </a:rPr>
              <a:t>Xcopy</a:t>
            </a:r>
            <a:endParaRPr lang="en-US" dirty="0">
              <a:solidFill>
                <a:srgbClr val="505050"/>
              </a:solidFill>
              <a:latin typeface="Segoe UI"/>
            </a:endParaRPr>
          </a:p>
          <a:p>
            <a:pPr marL="1134469" lvl="1" indent="-388517" defTabSz="932563">
              <a:buFont typeface="Arial" panose="020B0604020202020204" pitchFamily="34" charset="0"/>
              <a:buChar char="•"/>
              <a:defRPr/>
            </a:pPr>
            <a:r>
              <a:rPr lang="en-US" dirty="0">
                <a:solidFill>
                  <a:srgbClr val="505050"/>
                </a:solidFill>
                <a:latin typeface="Segoe UI"/>
              </a:rPr>
              <a:t>App Isolation</a:t>
            </a:r>
          </a:p>
        </p:txBody>
      </p:sp>
      <p:sp>
        <p:nvSpPr>
          <p:cNvPr id="26" name="Rectangle 25"/>
          <p:cNvSpPr/>
          <p:nvPr/>
        </p:nvSpPr>
        <p:spPr>
          <a:xfrm>
            <a:off x="2484967" y="4453545"/>
            <a:ext cx="3028460" cy="1224224"/>
          </a:xfrm>
          <a:prstGeom prst="rect">
            <a:avLst/>
          </a:prstGeom>
        </p:spPr>
        <p:txBody>
          <a:bodyPr wrap="square">
            <a:spAutoFit/>
          </a:bodyPr>
          <a:lstStyle/>
          <a:p>
            <a:pPr marL="745953" lvl="1" defTabSz="932563">
              <a:defRPr/>
            </a:pPr>
            <a:r>
              <a:rPr lang="en-US" b="1" dirty="0">
                <a:solidFill>
                  <a:srgbClr val="505050"/>
                </a:solidFill>
                <a:latin typeface="Segoe UI"/>
              </a:rPr>
              <a:t>UI Frameworks</a:t>
            </a:r>
          </a:p>
          <a:p>
            <a:pPr marL="1134469" lvl="1" indent="-388517" defTabSz="932563">
              <a:buFont typeface="Arial" panose="020B0604020202020204" pitchFamily="34" charset="0"/>
              <a:buChar char="•"/>
              <a:defRPr/>
            </a:pPr>
            <a:r>
              <a:rPr lang="en-US" dirty="0">
                <a:solidFill>
                  <a:srgbClr val="505050"/>
                </a:solidFill>
                <a:latin typeface="Segoe UI"/>
              </a:rPr>
              <a:t>HTML</a:t>
            </a:r>
          </a:p>
          <a:p>
            <a:pPr marL="1134469" lvl="1" indent="-388517" defTabSz="932563">
              <a:buFont typeface="Arial" panose="020B0604020202020204" pitchFamily="34" charset="0"/>
              <a:buChar char="•"/>
              <a:defRPr/>
            </a:pPr>
            <a:r>
              <a:rPr lang="en-US" dirty="0" err="1">
                <a:solidFill>
                  <a:srgbClr val="505050"/>
                </a:solidFill>
                <a:latin typeface="Segoe UI"/>
              </a:rPr>
              <a:t>Xaml</a:t>
            </a:r>
            <a:endParaRPr lang="en-US" dirty="0">
              <a:solidFill>
                <a:srgbClr val="505050"/>
              </a:solidFill>
              <a:latin typeface="Segoe UI"/>
            </a:endParaRPr>
          </a:p>
          <a:p>
            <a:pPr marL="1134469" lvl="1" indent="-388517" defTabSz="932563">
              <a:buFont typeface="Arial" panose="020B0604020202020204" pitchFamily="34" charset="0"/>
              <a:buChar char="•"/>
              <a:defRPr/>
            </a:pPr>
            <a:r>
              <a:rPr lang="en-US" dirty="0">
                <a:solidFill>
                  <a:srgbClr val="505050"/>
                </a:solidFill>
                <a:latin typeface="Segoe UI"/>
              </a:rPr>
              <a:t>DirectX</a:t>
            </a:r>
          </a:p>
        </p:txBody>
      </p:sp>
      <p:sp>
        <p:nvSpPr>
          <p:cNvPr id="27" name="Freeform 26"/>
          <p:cNvSpPr/>
          <p:nvPr/>
        </p:nvSpPr>
        <p:spPr bwMode="auto">
          <a:xfrm>
            <a:off x="7433342" y="2282151"/>
            <a:ext cx="686427" cy="666987"/>
          </a:xfrm>
          <a:custGeom>
            <a:avLst/>
            <a:gdLst/>
            <a:ahLst/>
            <a:cxnLst/>
            <a:rect l="l" t="t" r="r" b="b"/>
            <a:pathLst>
              <a:path w="2408902" h="2448051">
                <a:moveTo>
                  <a:pt x="859738" y="1809776"/>
                </a:moveTo>
                <a:cubicBezTo>
                  <a:pt x="777845" y="1809776"/>
                  <a:pt x="711457" y="1876164"/>
                  <a:pt x="711457" y="1958057"/>
                </a:cubicBezTo>
                <a:cubicBezTo>
                  <a:pt x="711457" y="2039950"/>
                  <a:pt x="777845" y="2106338"/>
                  <a:pt x="859738" y="2106338"/>
                </a:cubicBezTo>
                <a:cubicBezTo>
                  <a:pt x="941631" y="2106338"/>
                  <a:pt x="1008019" y="2039950"/>
                  <a:pt x="1008019" y="1958057"/>
                </a:cubicBezTo>
                <a:cubicBezTo>
                  <a:pt x="1008019" y="1876164"/>
                  <a:pt x="941631" y="1809776"/>
                  <a:pt x="859738" y="1809776"/>
                </a:cubicBezTo>
                <a:close/>
                <a:moveTo>
                  <a:pt x="365468" y="1809776"/>
                </a:moveTo>
                <a:cubicBezTo>
                  <a:pt x="283575" y="1809776"/>
                  <a:pt x="217187" y="1876164"/>
                  <a:pt x="217187" y="1958057"/>
                </a:cubicBezTo>
                <a:cubicBezTo>
                  <a:pt x="217187" y="2039950"/>
                  <a:pt x="283575" y="2106338"/>
                  <a:pt x="365468" y="2106338"/>
                </a:cubicBezTo>
                <a:cubicBezTo>
                  <a:pt x="447361" y="2106338"/>
                  <a:pt x="513749" y="2039950"/>
                  <a:pt x="513749" y="1958057"/>
                </a:cubicBezTo>
                <a:cubicBezTo>
                  <a:pt x="513749" y="1876164"/>
                  <a:pt x="447361" y="1809776"/>
                  <a:pt x="365468" y="1809776"/>
                </a:cubicBezTo>
                <a:close/>
                <a:moveTo>
                  <a:pt x="1475237" y="834168"/>
                </a:moveTo>
                <a:cubicBezTo>
                  <a:pt x="1549015" y="834168"/>
                  <a:pt x="1608823" y="893976"/>
                  <a:pt x="1608823" y="967754"/>
                </a:cubicBezTo>
                <a:lnTo>
                  <a:pt x="1608823" y="1514572"/>
                </a:lnTo>
                <a:lnTo>
                  <a:pt x="2248750" y="1514572"/>
                </a:lnTo>
                <a:cubicBezTo>
                  <a:pt x="2334676" y="1514572"/>
                  <a:pt x="2404333" y="1584229"/>
                  <a:pt x="2404333" y="1670155"/>
                </a:cubicBezTo>
                <a:lnTo>
                  <a:pt x="2404333" y="2292468"/>
                </a:lnTo>
                <a:cubicBezTo>
                  <a:pt x="2404333" y="2378394"/>
                  <a:pt x="2334676" y="2448051"/>
                  <a:pt x="2248750" y="2448051"/>
                </a:cubicBezTo>
                <a:lnTo>
                  <a:pt x="155583" y="2448051"/>
                </a:lnTo>
                <a:cubicBezTo>
                  <a:pt x="69657" y="2448051"/>
                  <a:pt x="0" y="2378394"/>
                  <a:pt x="0" y="2292468"/>
                </a:cubicBezTo>
                <a:lnTo>
                  <a:pt x="0" y="1670155"/>
                </a:lnTo>
                <a:cubicBezTo>
                  <a:pt x="0" y="1584229"/>
                  <a:pt x="69657" y="1514572"/>
                  <a:pt x="155583" y="1514572"/>
                </a:cubicBezTo>
                <a:lnTo>
                  <a:pt x="1341651" y="1514572"/>
                </a:lnTo>
                <a:lnTo>
                  <a:pt x="1341651" y="967754"/>
                </a:lnTo>
                <a:cubicBezTo>
                  <a:pt x="1341651" y="893976"/>
                  <a:pt x="1401459" y="834168"/>
                  <a:pt x="1475237" y="834168"/>
                </a:cubicBezTo>
                <a:close/>
                <a:moveTo>
                  <a:pt x="1484400" y="450810"/>
                </a:moveTo>
                <a:cubicBezTo>
                  <a:pt x="1746981" y="450929"/>
                  <a:pt x="2023571" y="682183"/>
                  <a:pt x="2022798" y="1014296"/>
                </a:cubicBezTo>
                <a:cubicBezTo>
                  <a:pt x="2021524" y="1143172"/>
                  <a:pt x="1866161" y="1175391"/>
                  <a:pt x="1867690" y="1014296"/>
                </a:cubicBezTo>
                <a:cubicBezTo>
                  <a:pt x="1868649" y="780885"/>
                  <a:pt x="1695970" y="609009"/>
                  <a:pt x="1489544" y="608237"/>
                </a:cubicBezTo>
                <a:cubicBezTo>
                  <a:pt x="1283118" y="607464"/>
                  <a:pt x="1077033" y="757717"/>
                  <a:pt x="1074597" y="1018066"/>
                </a:cubicBezTo>
                <a:cubicBezTo>
                  <a:pt x="1073324" y="1154879"/>
                  <a:pt x="920761" y="1156254"/>
                  <a:pt x="919487" y="1016665"/>
                </a:cubicBezTo>
                <a:cubicBezTo>
                  <a:pt x="923817" y="613721"/>
                  <a:pt x="1221818" y="450690"/>
                  <a:pt x="1484400" y="450810"/>
                </a:cubicBezTo>
                <a:close/>
                <a:moveTo>
                  <a:pt x="1493678" y="1"/>
                </a:moveTo>
                <a:cubicBezTo>
                  <a:pt x="1940039" y="204"/>
                  <a:pt x="2410214" y="393311"/>
                  <a:pt x="2408900" y="957870"/>
                </a:cubicBezTo>
                <a:cubicBezTo>
                  <a:pt x="2406735" y="1176945"/>
                  <a:pt x="2142634" y="1231714"/>
                  <a:pt x="2145232" y="957870"/>
                </a:cubicBezTo>
                <a:cubicBezTo>
                  <a:pt x="2146862" y="561095"/>
                  <a:pt x="1853326" y="268924"/>
                  <a:pt x="1502423" y="267611"/>
                </a:cubicBezTo>
                <a:cubicBezTo>
                  <a:pt x="1151520" y="266298"/>
                  <a:pt x="801197" y="521712"/>
                  <a:pt x="797055" y="964278"/>
                </a:cubicBezTo>
                <a:cubicBezTo>
                  <a:pt x="794891" y="1196847"/>
                  <a:pt x="535550" y="1199184"/>
                  <a:pt x="533385" y="961896"/>
                </a:cubicBezTo>
                <a:cubicBezTo>
                  <a:pt x="540745" y="276933"/>
                  <a:pt x="1047317" y="-202"/>
                  <a:pt x="1493678" y="1"/>
                </a:cubicBezTo>
                <a:close/>
              </a:path>
            </a:pathLst>
          </a:custGeom>
          <a:solidFill>
            <a:schemeClr val="accent6">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34" tIns="46616" rIns="46616" bIns="93234" numCol="1" spcCol="0" rtlCol="0" fromWordArt="0" anchor="b" anchorCtr="0" forceAA="0" compatLnSpc="1">
            <a:prstTxWarp prst="textNoShape">
              <a:avLst/>
            </a:prstTxWarp>
            <a:noAutofit/>
          </a:bodyPr>
          <a:lstStyle/>
          <a:p>
            <a:pPr algn="ctr" defTabSz="932072" fontAlgn="base">
              <a:spcBef>
                <a:spcPct val="0"/>
              </a:spcBef>
              <a:spcAft>
                <a:spcPct val="0"/>
              </a:spcAft>
              <a:defRPr/>
            </a:pPr>
            <a:endParaRPr lang="en-US" sz="1428" spc="-52" dirty="0">
              <a:gradFill>
                <a:gsLst>
                  <a:gs pos="0">
                    <a:srgbClr val="FFFFFF"/>
                  </a:gs>
                  <a:gs pos="100000">
                    <a:srgbClr val="FFFFFF"/>
                  </a:gs>
                </a:gsLst>
                <a:lin ang="5400000" scaled="0"/>
              </a:gradFill>
              <a:latin typeface="Segoe UI"/>
              <a:ea typeface="Segoe UI" pitchFamily="34" charset="0"/>
              <a:cs typeface="Segoe UI" pitchFamily="34" charset="0"/>
            </a:endParaRPr>
          </a:p>
        </p:txBody>
      </p:sp>
    </p:spTree>
    <p:extLst>
      <p:ext uri="{BB962C8B-B14F-4D97-AF65-F5344CB8AC3E}">
        <p14:creationId xmlns:p14="http://schemas.microsoft.com/office/powerpoint/2010/main" val="21866371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dirty="0"/>
              <a:t>…on some pretty cool IoT devices</a:t>
            </a:r>
          </a:p>
        </p:txBody>
      </p:sp>
      <p:pic>
        <p:nvPicPr>
          <p:cNvPr id="28" name="Picture 27"/>
          <p:cNvPicPr>
            <a:picLocks noChangeAspect="1"/>
          </p:cNvPicPr>
          <p:nvPr/>
        </p:nvPicPr>
        <p:blipFill>
          <a:blip r:embed="rId3"/>
          <a:stretch>
            <a:fillRect/>
          </a:stretch>
        </p:blipFill>
        <p:spPr>
          <a:xfrm>
            <a:off x="1858958" y="1746706"/>
            <a:ext cx="8718559" cy="4900018"/>
          </a:xfrm>
          <a:prstGeom prst="rect">
            <a:avLst/>
          </a:prstGeom>
        </p:spPr>
      </p:pic>
    </p:spTree>
    <p:extLst>
      <p:ext uri="{BB962C8B-B14F-4D97-AF65-F5344CB8AC3E}">
        <p14:creationId xmlns:p14="http://schemas.microsoft.com/office/powerpoint/2010/main" val="30587098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a:t>Windows 10 IoT Core</a:t>
            </a:r>
            <a:endParaRPr lang="en-US" dirty="0"/>
          </a:p>
        </p:txBody>
      </p:sp>
      <p:pic>
        <p:nvPicPr>
          <p:cNvPr id="4" name="Picture 3"/>
          <p:cNvPicPr>
            <a:picLocks noChangeAspect="1"/>
          </p:cNvPicPr>
          <p:nvPr/>
        </p:nvPicPr>
        <p:blipFill>
          <a:blip r:embed="rId3"/>
          <a:stretch>
            <a:fillRect/>
          </a:stretch>
        </p:blipFill>
        <p:spPr>
          <a:xfrm>
            <a:off x="-487363" y="2430462"/>
            <a:ext cx="5582218" cy="3733800"/>
          </a:xfrm>
          <a:prstGeom prst="rect">
            <a:avLst/>
          </a:prstGeom>
        </p:spPr>
      </p:pic>
      <p:sp>
        <p:nvSpPr>
          <p:cNvPr id="5" name="Text Placeholder 6"/>
          <p:cNvSpPr txBox="1">
            <a:spLocks/>
          </p:cNvSpPr>
          <p:nvPr/>
        </p:nvSpPr>
        <p:spPr>
          <a:xfrm>
            <a:off x="4008436" y="1792347"/>
            <a:ext cx="8061643"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t>App owns the whole user interface. Optimized for embedded use. </a:t>
            </a:r>
          </a:p>
          <a:p>
            <a:pPr marL="0" indent="0">
              <a:buNone/>
            </a:pPr>
            <a:endParaRPr lang="en-US" sz="3200" dirty="0"/>
          </a:p>
          <a:p>
            <a:pPr marL="0" indent="0">
              <a:buNone/>
            </a:pPr>
            <a:r>
              <a:rPr lang="en-US" sz="3200" dirty="0"/>
              <a:t>Deployment and debugging in Visual Studio.</a:t>
            </a:r>
          </a:p>
          <a:p>
            <a:pPr marL="0" indent="0">
              <a:buNone/>
            </a:pPr>
            <a:endParaRPr lang="en-US" sz="3200" dirty="0"/>
          </a:p>
          <a:p>
            <a:pPr marL="0" indent="0">
              <a:buNone/>
            </a:pPr>
            <a:r>
              <a:rPr lang="en-US" sz="3200" dirty="0"/>
              <a:t>Development-time management through web site, PowerShell, SSH, and more.</a:t>
            </a:r>
          </a:p>
        </p:txBody>
      </p:sp>
    </p:spTree>
    <p:extLst>
      <p:ext uri="{BB962C8B-B14F-4D97-AF65-F5344CB8AC3E}">
        <p14:creationId xmlns:p14="http://schemas.microsoft.com/office/powerpoint/2010/main" val="2960607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marL="0" marR="0" lvl="0" indent="0" algn="ctr" defTabSz="951028"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2" name="Title 1"/>
          <p:cNvSpPr>
            <a:spLocks noGrp="1"/>
          </p:cNvSpPr>
          <p:nvPr>
            <p:ph type="title"/>
          </p:nvPr>
        </p:nvSpPr>
        <p:spPr/>
        <p:txBody>
          <a:bodyPr/>
          <a:lstStyle/>
          <a:p>
            <a:r>
              <a:rPr lang="en-US" dirty="0"/>
              <a:t>Continuum of Making</a:t>
            </a:r>
          </a:p>
        </p:txBody>
      </p:sp>
      <p:graphicFrame>
        <p:nvGraphicFramePr>
          <p:cNvPr id="3" name="Diagram 2"/>
          <p:cNvGraphicFramePr/>
          <p:nvPr>
            <p:extLst>
              <p:ext uri="{D42A27DB-BD31-4B8C-83A1-F6EECF244321}">
                <p14:modId xmlns:p14="http://schemas.microsoft.com/office/powerpoint/2010/main" val="1483281465"/>
              </p:ext>
            </p:extLst>
          </p:nvPr>
        </p:nvGraphicFramePr>
        <p:xfrm>
          <a:off x="413379" y="1954882"/>
          <a:ext cx="11567868" cy="36407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275481" y="5264573"/>
            <a:ext cx="11723702" cy="1338799"/>
          </a:xfrm>
          <a:prstGeom prst="rect">
            <a:avLst/>
          </a:prstGeom>
          <a:noFill/>
        </p:spPr>
        <p:txBody>
          <a:bodyPr wrap="square" lIns="186521" tIns="149217" rIns="186521" bIns="149217" rtlCol="0">
            <a:spAutoFit/>
          </a:bodyPr>
          <a:lstStyle/>
          <a:p>
            <a:pPr marL="0" marR="0" lvl="0" indent="0" defTabSz="932597" eaLnBrk="1" fontAlgn="auto" latinLnBrk="0" hangingPunct="1">
              <a:lnSpc>
                <a:spcPct val="90000"/>
              </a:lnSpc>
              <a:spcBef>
                <a:spcPts val="0"/>
              </a:spcBef>
              <a:spcAft>
                <a:spcPts val="612"/>
              </a:spcAft>
              <a:buClrTx/>
              <a:buSzTx/>
              <a:buFontTx/>
              <a:buNone/>
              <a:tabLst/>
              <a:defRPr/>
            </a:pPr>
            <a:r>
              <a:rPr kumimoji="0" lang="en-US" sz="2448" b="0" i="0" u="none" strike="noStrike" kern="0" cap="none" spc="0" normalizeH="0" baseline="0" noProof="0" dirty="0">
                <a:ln>
                  <a:noFill/>
                </a:ln>
                <a:gradFill>
                  <a:gsLst>
                    <a:gs pos="2917">
                      <a:schemeClr val="tx1"/>
                    </a:gs>
                    <a:gs pos="30000">
                      <a:schemeClr val="tx1"/>
                    </a:gs>
                  </a:gsLst>
                  <a:lin ang="5400000" scaled="0"/>
                </a:gradFill>
                <a:effectLst/>
                <a:uLnTx/>
                <a:uFillTx/>
              </a:rPr>
              <a:t>A continuum rather than distinct points on a journey, makers span the entire process from learning to production. Each have different product and support needs.</a:t>
            </a:r>
          </a:p>
        </p:txBody>
      </p:sp>
    </p:spTree>
    <p:extLst>
      <p:ext uri="{BB962C8B-B14F-4D97-AF65-F5344CB8AC3E}">
        <p14:creationId xmlns:p14="http://schemas.microsoft.com/office/powerpoint/2010/main" val="11278911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dirty="0"/>
              <a:t>Lab Setup</a:t>
            </a:r>
          </a:p>
        </p:txBody>
      </p:sp>
      <p:pic>
        <p:nvPicPr>
          <p:cNvPr id="6" name="Picture 5"/>
          <p:cNvPicPr>
            <a:picLocks noChangeAspect="1"/>
          </p:cNvPicPr>
          <p:nvPr/>
        </p:nvPicPr>
        <p:blipFill>
          <a:blip r:embed="rId3"/>
          <a:stretch>
            <a:fillRect/>
          </a:stretch>
        </p:blipFill>
        <p:spPr>
          <a:xfrm>
            <a:off x="4237037" y="2266053"/>
            <a:ext cx="4547902" cy="3376818"/>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r="12153"/>
          <a:stretch/>
        </p:blipFill>
        <p:spPr>
          <a:xfrm>
            <a:off x="278889" y="2887662"/>
            <a:ext cx="3311867" cy="2133600"/>
          </a:xfrm>
          <a:prstGeom prst="rect">
            <a:avLst/>
          </a:prstGeom>
        </p:spPr>
      </p:pic>
      <p:cxnSp>
        <p:nvCxnSpPr>
          <p:cNvPr id="4" name="Straight Connector 3"/>
          <p:cNvCxnSpPr/>
          <p:nvPr/>
        </p:nvCxnSpPr>
        <p:spPr>
          <a:xfrm>
            <a:off x="3322637" y="3954462"/>
            <a:ext cx="1143000" cy="0"/>
          </a:xfrm>
          <a:prstGeom prst="line">
            <a:avLst/>
          </a:prstGeom>
          <a:ln w="76200">
            <a:solidFill>
              <a:srgbClr val="00B0F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094037" y="1820863"/>
            <a:ext cx="342900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solidFill>
                  <a:srgbClr val="00B0F0"/>
                </a:solidFill>
              </a:rPr>
              <a:t>Direct wired Ethernet for Deploy/Debug</a:t>
            </a:r>
          </a:p>
        </p:txBody>
      </p:sp>
      <p:sp>
        <p:nvSpPr>
          <p:cNvPr id="12" name="TextBox 11"/>
          <p:cNvSpPr txBox="1"/>
          <p:nvPr/>
        </p:nvSpPr>
        <p:spPr>
          <a:xfrm>
            <a:off x="9273292" y="1820862"/>
            <a:ext cx="236220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err="1">
                <a:solidFill>
                  <a:srgbClr val="00B0F0"/>
                </a:solidFill>
              </a:rPr>
              <a:t>WiFi</a:t>
            </a:r>
            <a:r>
              <a:rPr lang="en-US" sz="2400" dirty="0">
                <a:solidFill>
                  <a:srgbClr val="00B0F0"/>
                </a:solidFill>
              </a:rPr>
              <a:t> for Azure (Lab 3)</a:t>
            </a:r>
          </a:p>
        </p:txBody>
      </p:sp>
      <p:sp>
        <p:nvSpPr>
          <p:cNvPr id="11" name="Lightning Bolt 10"/>
          <p:cNvSpPr/>
          <p:nvPr/>
        </p:nvSpPr>
        <p:spPr bwMode="auto">
          <a:xfrm rot="1419781" flipH="1">
            <a:off x="9172172" y="3039752"/>
            <a:ext cx="807155" cy="1219200"/>
          </a:xfrm>
          <a:prstGeom prst="lightningBolt">
            <a:avLst/>
          </a:prstGeom>
          <a:solidFill>
            <a:srgbClr val="00B0F0"/>
          </a:solidFill>
          <a:ln>
            <a:solidFill>
              <a:srgbClr val="00B0F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TextBox 13"/>
          <p:cNvSpPr txBox="1"/>
          <p:nvPr/>
        </p:nvSpPr>
        <p:spPr>
          <a:xfrm>
            <a:off x="404460" y="5642871"/>
            <a:ext cx="3429000"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Development PC</a:t>
            </a:r>
          </a:p>
        </p:txBody>
      </p:sp>
      <p:sp>
        <p:nvSpPr>
          <p:cNvPr id="15" name="TextBox 14"/>
          <p:cNvSpPr txBox="1"/>
          <p:nvPr/>
        </p:nvSpPr>
        <p:spPr>
          <a:xfrm>
            <a:off x="4705526" y="5642871"/>
            <a:ext cx="342900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Raspberry Pi 3 with FEZ HAT</a:t>
            </a:r>
          </a:p>
        </p:txBody>
      </p:sp>
    </p:spTree>
    <p:extLst>
      <p:ext uri="{BB962C8B-B14F-4D97-AF65-F5344CB8AC3E}">
        <p14:creationId xmlns:p14="http://schemas.microsoft.com/office/powerpoint/2010/main" val="32211975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6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nodeType="withEffect">
                                  <p:stCondLst>
                                    <p:cond delay="600"/>
                                  </p:stCondLst>
                                  <p:childTnLst>
                                    <p:animMotion origin="layout" path="M -0.03945 -0.00046 L -4.58333E-6 5.55112E-17 " pathEditMode="relative" rAng="0" ptsTypes="AA">
                                      <p:cBhvr>
                                        <p:cTn id="9" dur="600" fill="hold"/>
                                        <p:tgtEl>
                                          <p:spTgt spid="7"/>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p:cNvSpPr/>
          <p:nvPr/>
        </p:nvSpPr>
        <p:spPr bwMode="auto">
          <a:xfrm>
            <a:off x="882" y="1547274"/>
            <a:ext cx="12434711" cy="5298882"/>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defRPr/>
            </a:pPr>
            <a:endParaRPr lang="en-US" sz="2040" dirty="0">
              <a:gradFill>
                <a:gsLst>
                  <a:gs pos="0">
                    <a:srgbClr val="FFFFFF"/>
                  </a:gs>
                  <a:gs pos="100000">
                    <a:srgbClr val="FFFFFF"/>
                  </a:gs>
                </a:gsLst>
                <a:lin ang="5400000" scaled="0"/>
              </a:gradFill>
              <a:latin typeface="Segoe UI"/>
            </a:endParaRPr>
          </a:p>
        </p:txBody>
      </p:sp>
      <p:sp>
        <p:nvSpPr>
          <p:cNvPr id="2" name="Title 1"/>
          <p:cNvSpPr>
            <a:spLocks noGrp="1"/>
          </p:cNvSpPr>
          <p:nvPr>
            <p:ph type="title"/>
          </p:nvPr>
        </p:nvSpPr>
        <p:spPr/>
        <p:txBody>
          <a:bodyPr/>
          <a:lstStyle/>
          <a:p>
            <a:r>
              <a:rPr lang="en-US" dirty="0"/>
              <a:t>IoT Lab Modules</a:t>
            </a:r>
          </a:p>
        </p:txBody>
      </p:sp>
      <p:sp>
        <p:nvSpPr>
          <p:cNvPr id="5" name="Text Placeholder 6"/>
          <p:cNvSpPr txBox="1">
            <a:spLocks/>
          </p:cNvSpPr>
          <p:nvPr/>
        </p:nvSpPr>
        <p:spPr>
          <a:xfrm>
            <a:off x="365760" y="1792347"/>
            <a:ext cx="11704320"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200" dirty="0"/>
              <a:t> </a:t>
            </a:r>
          </a:p>
        </p:txBody>
      </p:sp>
      <p:sp>
        <p:nvSpPr>
          <p:cNvPr id="6" name="Text Placeholder 6"/>
          <p:cNvSpPr txBox="1">
            <a:spLocks/>
          </p:cNvSpPr>
          <p:nvPr/>
        </p:nvSpPr>
        <p:spPr>
          <a:xfrm>
            <a:off x="518160" y="1944747"/>
            <a:ext cx="11704320" cy="4524315"/>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Tx/>
              <a:buSzPct val="90000"/>
              <a:buFont typeface="Arial" pitchFamily="34" charset="0"/>
              <a:buChar char="•"/>
              <a:tabLst/>
              <a:defRPr sz="3999"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endParaRPr lang="en-US" sz="3200" dirty="0"/>
          </a:p>
        </p:txBody>
      </p:sp>
      <p:sp>
        <p:nvSpPr>
          <p:cNvPr id="8" name="Rectangle 7"/>
          <p:cNvSpPr/>
          <p:nvPr/>
        </p:nvSpPr>
        <p:spPr bwMode="auto">
          <a:xfrm>
            <a:off x="1965960" y="1792348"/>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Learn about Windows 10 IoT Core on the Raspberry Pi 3</a:t>
            </a:r>
          </a:p>
        </p:txBody>
      </p:sp>
      <p:sp>
        <p:nvSpPr>
          <p:cNvPr id="9" name="Rectangle 8"/>
          <p:cNvSpPr/>
          <p:nvPr/>
        </p:nvSpPr>
        <p:spPr bwMode="auto">
          <a:xfrm>
            <a:off x="808037" y="1792347"/>
            <a:ext cx="1066800" cy="1066800"/>
          </a:xfrm>
          <a:prstGeom prst="rect">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dirty="0">
                <a:gradFill>
                  <a:gsLst>
                    <a:gs pos="0">
                      <a:srgbClr val="FFFFFF"/>
                    </a:gs>
                    <a:gs pos="100000">
                      <a:srgbClr val="FFFFFF"/>
                    </a:gs>
                  </a:gsLst>
                  <a:lin ang="5400000" scaled="0"/>
                </a:gradFill>
                <a:ea typeface="Segoe UI" pitchFamily="34" charset="0"/>
                <a:cs typeface="Segoe UI" pitchFamily="34" charset="0"/>
              </a:rPr>
              <a:t>1</a:t>
            </a:r>
          </a:p>
        </p:txBody>
      </p:sp>
      <p:sp>
        <p:nvSpPr>
          <p:cNvPr id="11" name="Rectangle 10"/>
          <p:cNvSpPr/>
          <p:nvPr/>
        </p:nvSpPr>
        <p:spPr bwMode="auto">
          <a:xfrm>
            <a:off x="1965960" y="2987703"/>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Learn about Microsoft Azure IoT without using a device </a:t>
            </a:r>
          </a:p>
          <a:p>
            <a:pPr defTabSz="932472" fontAlgn="base">
              <a:lnSpc>
                <a:spcPct val="90000"/>
              </a:lnSpc>
              <a:spcBef>
                <a:spcPct val="0"/>
              </a:spcBef>
              <a:spcAft>
                <a:spcPct val="0"/>
              </a:spcAft>
            </a:pPr>
            <a:r>
              <a:rPr lang="en-US" sz="2400" dirty="0">
                <a:solidFill>
                  <a:schemeClr val="accent2">
                    <a:lumMod val="25000"/>
                    <a:lumOff val="75000"/>
                  </a:schemeClr>
                </a:solidFill>
                <a:ea typeface="Segoe UI" pitchFamily="34" charset="0"/>
                <a:cs typeface="Segoe UI" pitchFamily="34" charset="0"/>
              </a:rPr>
              <a:t>(concurrent with Module 3)</a:t>
            </a:r>
          </a:p>
        </p:txBody>
      </p:sp>
      <p:sp>
        <p:nvSpPr>
          <p:cNvPr id="12" name="Rectangle 11"/>
          <p:cNvSpPr/>
          <p:nvPr/>
        </p:nvSpPr>
        <p:spPr bwMode="auto">
          <a:xfrm>
            <a:off x="808037" y="2983785"/>
            <a:ext cx="1066800" cy="10668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dirty="0">
                <a:gradFill>
                  <a:gsLst>
                    <a:gs pos="0">
                      <a:srgbClr val="FFFFFF"/>
                    </a:gs>
                    <a:gs pos="100000">
                      <a:srgbClr val="FFFFFF"/>
                    </a:gs>
                  </a:gsLst>
                  <a:lin ang="5400000" scaled="0"/>
                </a:gradFill>
                <a:ea typeface="Segoe UI" pitchFamily="34" charset="0"/>
                <a:cs typeface="Segoe UI" pitchFamily="34" charset="0"/>
              </a:rPr>
              <a:t>2</a:t>
            </a:r>
          </a:p>
        </p:txBody>
      </p:sp>
      <p:sp>
        <p:nvSpPr>
          <p:cNvPr id="13" name="Rectangle 12"/>
          <p:cNvSpPr/>
          <p:nvPr/>
        </p:nvSpPr>
        <p:spPr bwMode="auto">
          <a:xfrm>
            <a:off x="1965960" y="4171303"/>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Learn how to connect Windows 10 IoT Core with Microsoft Azure</a:t>
            </a:r>
          </a:p>
          <a:p>
            <a:pPr defTabSz="932472" fontAlgn="base">
              <a:lnSpc>
                <a:spcPct val="90000"/>
              </a:lnSpc>
              <a:spcBef>
                <a:spcPct val="0"/>
              </a:spcBef>
              <a:spcAft>
                <a:spcPct val="0"/>
              </a:spcAft>
            </a:pPr>
            <a:r>
              <a:rPr lang="en-US" sz="2400" dirty="0">
                <a:solidFill>
                  <a:schemeClr val="accent2">
                    <a:lumMod val="25000"/>
                    <a:lumOff val="75000"/>
                  </a:schemeClr>
                </a:solidFill>
                <a:ea typeface="Segoe UI" pitchFamily="34" charset="0"/>
                <a:cs typeface="Segoe UI" pitchFamily="34" charset="0"/>
              </a:rPr>
              <a:t>(concurrent with Module 2)</a:t>
            </a:r>
          </a:p>
        </p:txBody>
      </p:sp>
      <p:sp>
        <p:nvSpPr>
          <p:cNvPr id="14" name="Rectangle 13"/>
          <p:cNvSpPr/>
          <p:nvPr/>
        </p:nvSpPr>
        <p:spPr bwMode="auto">
          <a:xfrm>
            <a:off x="808037" y="4175223"/>
            <a:ext cx="1066800" cy="10668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dirty="0">
                <a:gradFill>
                  <a:gsLst>
                    <a:gs pos="0">
                      <a:srgbClr val="FFFFFF"/>
                    </a:gs>
                    <a:gs pos="100000">
                      <a:srgbClr val="FFFFFF"/>
                    </a:gs>
                  </a:gsLst>
                  <a:lin ang="5400000" scaled="0"/>
                </a:gradFill>
                <a:ea typeface="Segoe UI" pitchFamily="34" charset="0"/>
                <a:cs typeface="Segoe UI" pitchFamily="34" charset="0"/>
              </a:rPr>
              <a:t>3</a:t>
            </a:r>
          </a:p>
        </p:txBody>
      </p:sp>
      <p:sp>
        <p:nvSpPr>
          <p:cNvPr id="15" name="Rectangle 14"/>
          <p:cNvSpPr/>
          <p:nvPr/>
        </p:nvSpPr>
        <p:spPr bwMode="auto">
          <a:xfrm>
            <a:off x="1963061" y="5366662"/>
            <a:ext cx="9891077" cy="1066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defTabSz="932472" fontAlgn="base">
              <a:lnSpc>
                <a:spcPct val="90000"/>
              </a:lnSpc>
              <a:spcBef>
                <a:spcPct val="0"/>
              </a:spcBef>
              <a:spcAft>
                <a:spcPct val="0"/>
              </a:spcAft>
            </a:pPr>
            <a:r>
              <a:rPr lang="en-US" sz="2400" dirty="0">
                <a:gradFill>
                  <a:gsLst>
                    <a:gs pos="0">
                      <a:srgbClr val="FFFFFF"/>
                    </a:gs>
                    <a:gs pos="100000">
                      <a:srgbClr val="FFFFFF"/>
                    </a:gs>
                  </a:gsLst>
                  <a:lin ang="5400000" scaled="0"/>
                </a:gradFill>
                <a:ea typeface="Segoe UI" pitchFamily="34" charset="0"/>
                <a:cs typeface="Segoe UI" pitchFamily="34" charset="0"/>
              </a:rPr>
              <a:t>Concurrent Open Hack</a:t>
            </a:r>
          </a:p>
          <a:p>
            <a:pPr defTabSz="932472" fontAlgn="base">
              <a:lnSpc>
                <a:spcPct val="90000"/>
              </a:lnSpc>
              <a:spcBef>
                <a:spcPct val="0"/>
              </a:spcBef>
              <a:spcAft>
                <a:spcPct val="0"/>
              </a:spcAft>
            </a:pPr>
            <a:r>
              <a:rPr lang="en-US" sz="2400" dirty="0">
                <a:solidFill>
                  <a:schemeClr val="accent2">
                    <a:lumMod val="25000"/>
                    <a:lumOff val="75000"/>
                  </a:schemeClr>
                </a:solidFill>
                <a:ea typeface="Segoe UI" pitchFamily="34" charset="0"/>
                <a:cs typeface="Segoe UI" pitchFamily="34" charset="0"/>
              </a:rPr>
              <a:t>(days 2 and 3)</a:t>
            </a:r>
          </a:p>
        </p:txBody>
      </p:sp>
      <p:sp>
        <p:nvSpPr>
          <p:cNvPr id="16" name="Rectangle 15"/>
          <p:cNvSpPr/>
          <p:nvPr/>
        </p:nvSpPr>
        <p:spPr bwMode="auto">
          <a:xfrm>
            <a:off x="805138" y="5366661"/>
            <a:ext cx="1066800" cy="1066800"/>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4000" dirty="0">
                <a:gradFill>
                  <a:gsLst>
                    <a:gs pos="0">
                      <a:srgbClr val="FFFFFF"/>
                    </a:gs>
                    <a:gs pos="100000">
                      <a:srgbClr val="FFFFFF"/>
                    </a:gs>
                  </a:gsLst>
                  <a:lin ang="5400000" scaled="0"/>
                </a:gradFill>
                <a:ea typeface="Segoe UI" pitchFamily="34" charset="0"/>
                <a:cs typeface="Segoe UI" pitchFamily="34" charset="0"/>
              </a:rPr>
              <a:t>4</a:t>
            </a:r>
          </a:p>
        </p:txBody>
      </p:sp>
    </p:spTree>
    <p:extLst>
      <p:ext uri="{BB962C8B-B14F-4D97-AF65-F5344CB8AC3E}">
        <p14:creationId xmlns:p14="http://schemas.microsoft.com/office/powerpoint/2010/main" val="15677276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0" y="296863"/>
            <a:ext cx="11889564" cy="917575"/>
          </a:xfrm>
        </p:spPr>
        <p:txBody>
          <a:bodyPr/>
          <a:lstStyle/>
          <a:p>
            <a:r>
              <a:rPr lang="en-US" dirty="0" err="1">
                <a:solidFill>
                  <a:schemeClr val="accent1"/>
                </a:solidFill>
              </a:rPr>
              <a:t>IoT</a:t>
            </a:r>
            <a:r>
              <a:rPr lang="en-US" dirty="0">
                <a:solidFill>
                  <a:schemeClr val="accent1"/>
                </a:solidFill>
              </a:rPr>
              <a:t> Dev Code Lab Related Sessions</a:t>
            </a:r>
            <a:br>
              <a:rPr lang="en-US" dirty="0"/>
            </a:br>
            <a:r>
              <a:rPr lang="en-US" dirty="0"/>
              <a:t>Wednesday 03/30</a:t>
            </a:r>
            <a:endParaRPr lang="en-US" dirty="0">
              <a:solidFill>
                <a:srgbClr val="FF0000"/>
              </a:solidFill>
            </a:endParaRPr>
          </a:p>
        </p:txBody>
      </p:sp>
      <p:graphicFrame>
        <p:nvGraphicFramePr>
          <p:cNvPr id="6" name="Table 5"/>
          <p:cNvGraphicFramePr>
            <a:graphicFrameLocks noGrp="1"/>
          </p:cNvGraphicFramePr>
          <p:nvPr>
            <p:extLst/>
          </p:nvPr>
        </p:nvGraphicFramePr>
        <p:xfrm>
          <a:off x="457199" y="1820862"/>
          <a:ext cx="11724465" cy="4412535"/>
        </p:xfrm>
        <a:graphic>
          <a:graphicData uri="http://schemas.openxmlformats.org/drawingml/2006/table">
            <a:tbl>
              <a:tblPr bandRow="1">
                <a:tableStyleId>{7DF18680-E054-41AD-8BC1-D1AEF772440D}</a:tableStyleId>
              </a:tblPr>
              <a:tblGrid>
                <a:gridCol w="1646238">
                  <a:extLst>
                    <a:ext uri="{9D8B030D-6E8A-4147-A177-3AD203B41FA5}">
                      <a16:colId xmlns:a16="http://schemas.microsoft.com/office/drawing/2014/main" val="2762067195"/>
                    </a:ext>
                  </a:extLst>
                </a:gridCol>
                <a:gridCol w="3276600">
                  <a:extLst>
                    <a:ext uri="{9D8B030D-6E8A-4147-A177-3AD203B41FA5}">
                      <a16:colId xmlns:a16="http://schemas.microsoft.com/office/drawing/2014/main" val="1025087661"/>
                    </a:ext>
                  </a:extLst>
                </a:gridCol>
                <a:gridCol w="3625991">
                  <a:extLst>
                    <a:ext uri="{9D8B030D-6E8A-4147-A177-3AD203B41FA5}">
                      <a16:colId xmlns:a16="http://schemas.microsoft.com/office/drawing/2014/main" val="3121899630"/>
                    </a:ext>
                  </a:extLst>
                </a:gridCol>
                <a:gridCol w="3175636">
                  <a:extLst>
                    <a:ext uri="{9D8B030D-6E8A-4147-A177-3AD203B41FA5}">
                      <a16:colId xmlns:a16="http://schemas.microsoft.com/office/drawing/2014/main" val="2995117733"/>
                    </a:ext>
                  </a:extLst>
                </a:gridCol>
              </a:tblGrid>
              <a:tr h="969373">
                <a:tc>
                  <a:txBody>
                    <a:bodyPr/>
                    <a:lstStyle/>
                    <a:p>
                      <a:pPr algn="r"/>
                      <a:r>
                        <a:rPr lang="en-US" dirty="0"/>
                        <a:t>11:30 – 12:30</a:t>
                      </a:r>
                    </a:p>
                  </a:txBody>
                  <a:tcPr/>
                </a:tc>
                <a:tc>
                  <a:txBody>
                    <a:bodyPr/>
                    <a:lstStyle/>
                    <a:p>
                      <a:endParaRPr lang="en-US" dirty="0"/>
                    </a:p>
                  </a:txBody>
                  <a:tcPr/>
                </a:tc>
                <a:tc>
                  <a:txBody>
                    <a:bodyPr/>
                    <a:lstStyle/>
                    <a:p>
                      <a:r>
                        <a:rPr lang="en-US" dirty="0">
                          <a:solidFill>
                            <a:srgbClr val="FF0000"/>
                          </a:solidFill>
                        </a:rPr>
                        <a:t>IoT Lab Module 1</a:t>
                      </a:r>
                    </a:p>
                    <a:p>
                      <a:r>
                        <a:rPr lang="en-US" baseline="0" dirty="0"/>
                        <a:t>Here</a:t>
                      </a:r>
                      <a:endParaRPr lang="en-US" dirty="0">
                        <a:solidFill>
                          <a:srgbClr val="FF0000"/>
                        </a:solidFill>
                      </a:endParaRPr>
                    </a:p>
                  </a:txBody>
                  <a:tcPr/>
                </a:tc>
                <a:tc>
                  <a:txBody>
                    <a:bodyPr/>
                    <a:lstStyle/>
                    <a:p>
                      <a:r>
                        <a:rPr lang="en-US" dirty="0">
                          <a:solidFill>
                            <a:srgbClr val="FF0000"/>
                          </a:solidFill>
                        </a:rPr>
                        <a:t>Windows 10</a:t>
                      </a:r>
                      <a:r>
                        <a:rPr lang="en-US" baseline="0" dirty="0">
                          <a:solidFill>
                            <a:srgbClr val="FF0000"/>
                          </a:solidFill>
                        </a:rPr>
                        <a:t> IoT Core and Azure IoT Suite QSC</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Garage</a:t>
                      </a:r>
                      <a:endParaRPr lang="en-US" dirty="0"/>
                    </a:p>
                  </a:txBody>
                  <a:tcPr/>
                </a:tc>
                <a:extLst>
                  <a:ext uri="{0D108BD9-81ED-4DB2-BD59-A6C34878D82A}">
                    <a16:rowId xmlns:a16="http://schemas.microsoft.com/office/drawing/2014/main" val="2085132217"/>
                  </a:ext>
                </a:extLst>
              </a:tr>
              <a:tr h="984886">
                <a:tc>
                  <a:txBody>
                    <a:bodyPr/>
                    <a:lstStyle/>
                    <a:p>
                      <a:pPr algn="r"/>
                      <a:r>
                        <a:rPr lang="en-US" dirty="0"/>
                        <a:t>14:00 – 15:00</a:t>
                      </a:r>
                    </a:p>
                  </a:txBody>
                  <a:tcPr/>
                </a:tc>
                <a:tc>
                  <a:txBody>
                    <a:bodyPr/>
                    <a:lstStyle/>
                    <a:p>
                      <a:endParaRPr lang="en-US" dirty="0"/>
                    </a:p>
                  </a:txBody>
                  <a:tcPr/>
                </a:tc>
                <a:tc>
                  <a:txBody>
                    <a:bodyPr/>
                    <a:lstStyle/>
                    <a:p>
                      <a:r>
                        <a:rPr lang="en-US" dirty="0">
                          <a:solidFill>
                            <a:srgbClr val="FF0000"/>
                          </a:solidFill>
                        </a:rPr>
                        <a:t>IoT Lab Modules 2 + 3</a:t>
                      </a:r>
                    </a:p>
                    <a:p>
                      <a:r>
                        <a:rPr lang="en-US" baseline="0" dirty="0"/>
                        <a:t>Here</a:t>
                      </a:r>
                      <a:endParaRPr lang="en-US" dirty="0">
                        <a:solidFill>
                          <a:srgbClr val="FF0000"/>
                        </a:solidFill>
                      </a:endParaRPr>
                    </a:p>
                  </a:txBody>
                  <a:tcPr/>
                </a:tc>
                <a:tc>
                  <a:txBody>
                    <a:bodyPr/>
                    <a:lstStyle/>
                    <a:p>
                      <a:r>
                        <a:rPr lang="en-US" dirty="0">
                          <a:solidFill>
                            <a:srgbClr val="FF0000"/>
                          </a:solidFill>
                        </a:rPr>
                        <a:t>Windows 10</a:t>
                      </a:r>
                      <a:r>
                        <a:rPr lang="en-US" baseline="0" dirty="0">
                          <a:solidFill>
                            <a:srgbClr val="FF0000"/>
                          </a:solidFill>
                        </a:rPr>
                        <a:t> IoT Core and Azure IoT Suite QSC</a:t>
                      </a:r>
                    </a:p>
                    <a:p>
                      <a:r>
                        <a:rPr lang="en-US" baseline="0" dirty="0"/>
                        <a:t>Garage</a:t>
                      </a:r>
                      <a:endParaRPr lang="en-US" dirty="0">
                        <a:solidFill>
                          <a:srgbClr val="FF0000"/>
                        </a:solidFill>
                      </a:endParaRPr>
                    </a:p>
                  </a:txBody>
                  <a:tcPr/>
                </a:tc>
                <a:extLst>
                  <a:ext uri="{0D108BD9-81ED-4DB2-BD59-A6C34878D82A}">
                    <a16:rowId xmlns:a16="http://schemas.microsoft.com/office/drawing/2014/main" val="1641709895"/>
                  </a:ext>
                </a:extLst>
              </a:tr>
              <a:tr h="1229138">
                <a:tc>
                  <a:txBody>
                    <a:bodyPr/>
                    <a:lstStyle/>
                    <a:p>
                      <a:pPr algn="r"/>
                      <a:r>
                        <a:rPr lang="en-US" dirty="0"/>
                        <a:t>15:30 – 16:30</a:t>
                      </a:r>
                    </a:p>
                  </a:txBody>
                  <a:tcPr/>
                </a:tc>
                <a:tc>
                  <a:txBody>
                    <a:bodyPr/>
                    <a:lstStyle/>
                    <a:p>
                      <a:r>
                        <a:rPr lang="en-US" dirty="0" err="1">
                          <a:solidFill>
                            <a:srgbClr val="FF0000"/>
                          </a:solidFill>
                        </a:rPr>
                        <a:t>IoT</a:t>
                      </a:r>
                      <a:r>
                        <a:rPr lang="en-US" dirty="0">
                          <a:solidFill>
                            <a:srgbClr val="FF0000"/>
                          </a:solidFill>
                        </a:rPr>
                        <a:t>: Microsoft’s </a:t>
                      </a:r>
                      <a:r>
                        <a:rPr lang="en-US" dirty="0" err="1">
                          <a:solidFill>
                            <a:srgbClr val="FF0000"/>
                          </a:solidFill>
                        </a:rPr>
                        <a:t>IoT</a:t>
                      </a:r>
                      <a:r>
                        <a:rPr lang="en-US" baseline="0" dirty="0">
                          <a:solidFill>
                            <a:srgbClr val="FF0000"/>
                          </a:solidFill>
                        </a:rPr>
                        <a:t> Vision and Roadmap</a:t>
                      </a:r>
                    </a:p>
                    <a:p>
                      <a:r>
                        <a:rPr lang="en-US" baseline="0" dirty="0"/>
                        <a:t>Marriott 7</a:t>
                      </a:r>
                      <a:endParaRPr lang="en-US" dirty="0"/>
                    </a:p>
                  </a:txBody>
                  <a:tcPr/>
                </a:tc>
                <a:tc>
                  <a:txBody>
                    <a:bodyPr/>
                    <a:lstStyle/>
                    <a:p>
                      <a:r>
                        <a:rPr lang="en-US" dirty="0">
                          <a:solidFill>
                            <a:srgbClr val="FF0000"/>
                          </a:solidFill>
                        </a:rPr>
                        <a:t>IoT Lab Module 1</a:t>
                      </a:r>
                    </a:p>
                    <a:p>
                      <a:r>
                        <a:rPr lang="en-US" baseline="0" dirty="0"/>
                        <a:t>Here</a:t>
                      </a:r>
                      <a:endParaRPr lang="en-US" dirty="0">
                        <a:solidFill>
                          <a:srgbClr val="FF0000"/>
                        </a:solidFill>
                      </a:endParaRPr>
                    </a:p>
                  </a:txBody>
                  <a:tcPr/>
                </a:tc>
                <a:tc>
                  <a:txBody>
                    <a:bodyPr/>
                    <a:lstStyle/>
                    <a:p>
                      <a:r>
                        <a:rPr lang="en-US" dirty="0">
                          <a:solidFill>
                            <a:srgbClr val="FF0000"/>
                          </a:solidFill>
                        </a:rPr>
                        <a:t>Windows 10</a:t>
                      </a:r>
                      <a:r>
                        <a:rPr lang="en-US" baseline="0" dirty="0">
                          <a:solidFill>
                            <a:srgbClr val="FF0000"/>
                          </a:solidFill>
                        </a:rPr>
                        <a:t> IoT Core and Azure IoT Suite QSC</a:t>
                      </a:r>
                    </a:p>
                    <a:p>
                      <a:r>
                        <a:rPr lang="en-US" baseline="0" dirty="0"/>
                        <a:t>Garage</a:t>
                      </a:r>
                      <a:endParaRPr lang="en-US" dirty="0">
                        <a:solidFill>
                          <a:srgbClr val="FF0000"/>
                        </a:solidFill>
                      </a:endParaRPr>
                    </a:p>
                  </a:txBody>
                  <a:tcPr/>
                </a:tc>
                <a:extLst>
                  <a:ext uri="{0D108BD9-81ED-4DB2-BD59-A6C34878D82A}">
                    <a16:rowId xmlns:a16="http://schemas.microsoft.com/office/drawing/2014/main" val="1606125460"/>
                  </a:ext>
                </a:extLst>
              </a:tr>
              <a:tr h="1229138">
                <a:tc>
                  <a:txBody>
                    <a:bodyPr/>
                    <a:lstStyle/>
                    <a:p>
                      <a:pPr algn="r"/>
                      <a:r>
                        <a:rPr lang="en-US" dirty="0"/>
                        <a:t>17:00 – 18:00</a:t>
                      </a:r>
                    </a:p>
                  </a:txBody>
                  <a:tcPr/>
                </a:tc>
                <a:tc>
                  <a:txBody>
                    <a:bodyPr/>
                    <a:lstStyle/>
                    <a:p>
                      <a:endParaRPr lang="en-US" dirty="0"/>
                    </a:p>
                  </a:txBody>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dirty="0">
                          <a:solidFill>
                            <a:srgbClr val="FF0000"/>
                          </a:solidFill>
                        </a:rPr>
                        <a:t>IoT Lab Modules 2 + 3</a:t>
                      </a:r>
                    </a:p>
                    <a:p>
                      <a:pPr marL="0" marR="0" indent="0" algn="l" defTabSz="932742" rtl="0" eaLnBrk="1" fontAlgn="auto" latinLnBrk="0" hangingPunct="1">
                        <a:lnSpc>
                          <a:spcPct val="100000"/>
                        </a:lnSpc>
                        <a:spcBef>
                          <a:spcPts val="0"/>
                        </a:spcBef>
                        <a:spcAft>
                          <a:spcPts val="0"/>
                        </a:spcAft>
                        <a:buClrTx/>
                        <a:buSzTx/>
                        <a:buFontTx/>
                        <a:buNone/>
                        <a:tabLst/>
                        <a:defRPr/>
                      </a:pPr>
                      <a:r>
                        <a:rPr lang="en-US" baseline="0" dirty="0"/>
                        <a:t>Here</a:t>
                      </a:r>
                      <a:endParaRPr lang="en-US" dirty="0">
                        <a:solidFill>
                          <a:srgbClr val="FF0000"/>
                        </a:solidFill>
                      </a:endParaRPr>
                    </a:p>
                    <a:p>
                      <a:endParaRPr lang="en-US" dirty="0"/>
                    </a:p>
                  </a:txBody>
                  <a:tcPr/>
                </a:tc>
                <a:tc>
                  <a:txBody>
                    <a:bodyPr/>
                    <a:lstStyle/>
                    <a:p>
                      <a:r>
                        <a:rPr lang="en-US" dirty="0">
                          <a:solidFill>
                            <a:srgbClr val="FF0000"/>
                          </a:solidFill>
                        </a:rPr>
                        <a:t>Windows 10</a:t>
                      </a:r>
                      <a:r>
                        <a:rPr lang="en-US" baseline="0" dirty="0">
                          <a:solidFill>
                            <a:srgbClr val="FF0000"/>
                          </a:solidFill>
                        </a:rPr>
                        <a:t> IoT Core and Azure IoT Suite QSC</a:t>
                      </a:r>
                    </a:p>
                    <a:p>
                      <a:r>
                        <a:rPr lang="en-US" baseline="0" dirty="0"/>
                        <a:t>Garage</a:t>
                      </a:r>
                      <a:endParaRPr lang="en-US" dirty="0">
                        <a:solidFill>
                          <a:srgbClr val="FF0000"/>
                        </a:solidFill>
                      </a:endParaRPr>
                    </a:p>
                  </a:txBody>
                  <a:tcPr/>
                </a:tc>
                <a:extLst>
                  <a:ext uri="{0D108BD9-81ED-4DB2-BD59-A6C34878D82A}">
                    <a16:rowId xmlns:a16="http://schemas.microsoft.com/office/drawing/2014/main" val="1392656908"/>
                  </a:ext>
                </a:extLst>
              </a:tr>
            </a:tbl>
          </a:graphicData>
        </a:graphic>
      </p:graphicFrame>
    </p:spTree>
    <p:extLst>
      <p:ext uri="{BB962C8B-B14F-4D97-AF65-F5344CB8AC3E}">
        <p14:creationId xmlns:p14="http://schemas.microsoft.com/office/powerpoint/2010/main" val="1413069179"/>
      </p:ext>
    </p:extLst>
  </p:cSld>
  <p:clrMapOvr>
    <a:masterClrMapping/>
  </p:clrMapOvr>
  <p:transition>
    <p:fade/>
  </p:transition>
</p:sld>
</file>

<file path=ppt/theme/theme1.xml><?xml version="1.0" encoding="utf-8"?>
<a:theme xmlns:a="http://schemas.openxmlformats.org/drawingml/2006/main" name="5-30721_Build_2016_Template_Light">
  <a:themeElements>
    <a:clrScheme name="Build 2016">
      <a:dk1>
        <a:srgbClr val="505050"/>
      </a:dk1>
      <a:lt1>
        <a:srgbClr val="FFFFFF"/>
      </a:lt1>
      <a:dk2>
        <a:srgbClr val="0078D7"/>
      </a:dk2>
      <a:lt2>
        <a:srgbClr val="F8F8F8"/>
      </a:lt2>
      <a:accent1>
        <a:srgbClr val="0078D7"/>
      </a:accent1>
      <a:accent2>
        <a:srgbClr val="002050"/>
      </a:accent2>
      <a:accent3>
        <a:srgbClr val="00BCF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Read-Only]" id="{62C8F834-9186-4898-AE6F-C61716902C44}" vid="{D032FD0F-7DAB-4113-97A5-C89486A2E43E}"/>
    </a:ext>
  </a:extLst>
</a:theme>
</file>

<file path=ppt/theme/theme2.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Read-Only]" id="{62C8F834-9186-4898-AE6F-C61716902C44}" vid="{C92A1AA6-413C-4214-8C9D-AD7A385A5C7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50271A20F7B3C41B827A8F04D548019" ma:contentTypeVersion="2" ma:contentTypeDescription="Create a new document." ma:contentTypeScope="" ma:versionID="0f5b4adeca3fa452dfd663ff4e0777e3">
  <xsd:schema xmlns:xsd="http://www.w3.org/2001/XMLSchema" xmlns:xs="http://www.w3.org/2001/XMLSchema" xmlns:p="http://schemas.microsoft.com/office/2006/metadata/properties" xmlns:ns2="f85c541c-390e-4fa8-b262-5da5c5cfad75" targetNamespace="http://schemas.microsoft.com/office/2006/metadata/properties" ma:root="true" ma:fieldsID="592d4a22e1cc7090506e0998bb31d05e" ns2:_="">
    <xsd:import namespace="f85c541c-390e-4fa8-b262-5da5c5cfad75"/>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85c541c-390e-4fa8-b262-5da5c5cfad75"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16C79B61-263D-4889-954E-B7F93FBE66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85c541c-390e-4fa8-b262-5da5c5cfad7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f85c541c-390e-4fa8-b262-5da5c5cfad75"/>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Microsoft_Build_2016_16x9_Template</Template>
  <TotalTime>487</TotalTime>
  <Words>1400</Words>
  <Application>Microsoft Office PowerPoint</Application>
  <PresentationFormat>Custom</PresentationFormat>
  <Paragraphs>226</Paragraphs>
  <Slides>15</Slides>
  <Notes>12</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Calibri</vt:lpstr>
      <vt:lpstr>Consolas</vt:lpstr>
      <vt:lpstr>Segoe UI</vt:lpstr>
      <vt:lpstr>Segoe UI Light</vt:lpstr>
      <vt:lpstr>Segoe UI Semibold</vt:lpstr>
      <vt:lpstr>Wingdings</vt:lpstr>
      <vt:lpstr>5-30721_Build_2016_Template_Light</vt:lpstr>
      <vt:lpstr>5-30721_Build_2016_Template_Dark</vt:lpstr>
      <vt:lpstr>Introduction to  Windows 10 IoT Core</vt:lpstr>
      <vt:lpstr>Windows on a full range of devices…</vt:lpstr>
      <vt:lpstr>...with a consistent programming model</vt:lpstr>
      <vt:lpstr>…on some pretty cool IoT devices</vt:lpstr>
      <vt:lpstr>Windows 10 IoT Core</vt:lpstr>
      <vt:lpstr>Continuum of Making</vt:lpstr>
      <vt:lpstr>Lab Setup</vt:lpstr>
      <vt:lpstr>IoT Lab Modules</vt:lpstr>
      <vt:lpstr>IoT Dev Code Lab Related Sessions Wednesday 03/30</vt:lpstr>
      <vt:lpstr>IoT Dev Code Lab Related Sessions Thursday 03/31</vt:lpstr>
      <vt:lpstr>IoT Dev Code Lab Related Sessions Friday 04/01</vt:lpstr>
      <vt:lpstr>Hello Blinky</vt:lpstr>
      <vt:lpstr>Remaining Lab</vt:lpstr>
      <vt:lpstr>Wrap-Up</vt:lpstr>
      <vt:lpstr>PowerPoint Presentation</vt:lpstr>
    </vt:vector>
  </TitlesOfParts>
  <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&lt;Speech title here&gt;</dc:subject>
  <dc:creator>Pete Brown</dc:creator>
  <cp:keywords>Microsoft Build 2016</cp:keywords>
  <dc:description>Template: Mitchell Derrey, Silver Fox Productions
Formatting: 
Audience Type:</dc:description>
  <cp:lastModifiedBy>Pete Brown</cp:lastModifiedBy>
  <cp:revision>60</cp:revision>
  <dcterms:created xsi:type="dcterms:W3CDTF">2016-03-14T17:09:14Z</dcterms:created>
  <dcterms:modified xsi:type="dcterms:W3CDTF">2016-03-30T02:02:57Z</dcterms:modified>
  <cp:category>Microsoft Build 2016</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0x010100F50271A20F7B3C41B827A8F04D548019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ies>
</file>

<file path=docProps/thumbnail.jpeg>
</file>